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57" r:id="rId5"/>
    <p:sldId id="258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426-BD04-419E-8795-EE5473F9296F}" type="datetimeFigureOut">
              <a:rPr lang="en-US" smtClean="0"/>
              <a:t>9/19/2015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4021A-E240-4915-BE45-5F7594C8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08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426-BD04-419E-8795-EE5473F9296F}" type="datetimeFigureOut">
              <a:rPr lang="en-US" smtClean="0"/>
              <a:t>9/19/2015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4021A-E240-4915-BE45-5F7594C8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4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426-BD04-419E-8795-EE5473F9296F}" type="datetimeFigureOut">
              <a:rPr lang="en-US" smtClean="0"/>
              <a:t>9/19/2015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4021A-E240-4915-BE45-5F7594C8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93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ADEC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CalGIS 2012 </a:t>
            </a:r>
          </a:p>
          <a:p>
            <a:r>
              <a:rPr lang="en-US"/>
              <a:t>Sacramento, CA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6FB869C-60AF-430A-ACC0-7AB59C0823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01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426-BD04-419E-8795-EE5473F9296F}" type="datetimeFigureOut">
              <a:rPr lang="en-US" smtClean="0"/>
              <a:t>9/19/2015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4021A-E240-4915-BE45-5F7594C8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268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426-BD04-419E-8795-EE5473F9296F}" type="datetimeFigureOut">
              <a:rPr lang="en-US" smtClean="0"/>
              <a:t>9/19/2015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4021A-E240-4915-BE45-5F7594C8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20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426-BD04-419E-8795-EE5473F9296F}" type="datetimeFigureOut">
              <a:rPr lang="en-US" smtClean="0"/>
              <a:t>9/19/2015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4021A-E240-4915-BE45-5F7594C8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2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426-BD04-419E-8795-EE5473F9296F}" type="datetimeFigureOut">
              <a:rPr lang="en-US" smtClean="0"/>
              <a:t>9/19/2015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4021A-E240-4915-BE45-5F7594C8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81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426-BD04-419E-8795-EE5473F9296F}" type="datetimeFigureOut">
              <a:rPr lang="en-US" smtClean="0"/>
              <a:t>9/19/2015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4021A-E240-4915-BE45-5F7594C8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15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426-BD04-419E-8795-EE5473F9296F}" type="datetimeFigureOut">
              <a:rPr lang="en-US" smtClean="0"/>
              <a:t>9/19/2015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4021A-E240-4915-BE45-5F7594C8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64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426-BD04-419E-8795-EE5473F9296F}" type="datetimeFigureOut">
              <a:rPr lang="en-US" smtClean="0"/>
              <a:t>9/19/2015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4021A-E240-4915-BE45-5F7594C8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21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2426-BD04-419E-8795-EE5473F9296F}" type="datetimeFigureOut">
              <a:rPr lang="en-US" smtClean="0"/>
              <a:t>9/19/2015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4021A-E240-4915-BE45-5F7594C8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70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426-BD04-419E-8795-EE5473F9296F}" type="datetimeFigureOut">
              <a:rPr lang="en-US" smtClean="0"/>
              <a:t>9/19/2015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4021A-E240-4915-BE45-5F7594C8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5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701" y="91055"/>
            <a:ext cx="11135856" cy="1969565"/>
          </a:xfrm>
        </p:spPr>
        <p:txBody>
          <a:bodyPr/>
          <a:lstStyle/>
          <a:p>
            <a:r>
              <a:rPr lang="en-US" b="1" dirty="0" smtClean="0"/>
              <a:t>What’s Next:</a:t>
            </a:r>
            <a:br>
              <a:rPr lang="en-US" b="1" dirty="0" smtClean="0"/>
            </a:br>
            <a:r>
              <a:rPr lang="en-US" b="1" dirty="0" smtClean="0"/>
              <a:t>Low-Stress Bike Networks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202238"/>
            <a:ext cx="9144000" cy="1655762"/>
          </a:xfrm>
        </p:spPr>
        <p:txBody>
          <a:bodyPr/>
          <a:lstStyle/>
          <a:p>
            <a:r>
              <a:rPr lang="en-US" dirty="0" smtClean="0"/>
              <a:t>Peter G Furth</a:t>
            </a:r>
          </a:p>
          <a:p>
            <a:r>
              <a:rPr lang="en-US" dirty="0" smtClean="0"/>
              <a:t>Professor of Civil &amp; Environmental Engineering</a:t>
            </a:r>
          </a:p>
          <a:p>
            <a:r>
              <a:rPr lang="en-US" dirty="0" smtClean="0"/>
              <a:t>Northeastern University</a:t>
            </a:r>
            <a:endParaRPr lang="en-US" dirty="0"/>
          </a:p>
        </p:txBody>
      </p:sp>
      <p:pic>
        <p:nvPicPr>
          <p:cNvPr id="6" name="Picture 2" descr="C:\WINNT\Profiles\p.furth\My Documents\My Pictures\Cyclist photos\SDC11618.JPG"/>
          <p:cNvPicPr>
            <a:picLocks noChangeAspect="1" noChangeArrowheads="1"/>
          </p:cNvPicPr>
          <p:nvPr/>
        </p:nvPicPr>
        <p:blipFill>
          <a:blip r:embed="rId2" cstate="print"/>
          <a:srcRect t="13889" r="25000" b="30556"/>
          <a:stretch>
            <a:fillRect/>
          </a:stretch>
        </p:blipFill>
        <p:spPr bwMode="auto">
          <a:xfrm>
            <a:off x="3335628" y="2060620"/>
            <a:ext cx="5533154" cy="3073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738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C54BA-A536-4F34-B1B6-993CDFC10E12}" type="slidenum">
              <a:rPr lang="en-US"/>
              <a:pPr/>
              <a:t>10</a:t>
            </a:fld>
            <a:endParaRPr lang="en-US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828800" y="228600"/>
            <a:ext cx="8610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/>
              <a:t>Stress </a:t>
            </a:r>
            <a:r>
              <a:rPr lang="en-US" sz="3200" dirty="0"/>
              <a:t>Level 1</a:t>
            </a:r>
          </a:p>
        </p:txBody>
      </p:sp>
      <p:pic>
        <p:nvPicPr>
          <p:cNvPr id="14341" name="Picture 5" descr="SJ_Travel_Stress_Level_1i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0" y="762001"/>
            <a:ext cx="7620000" cy="538797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21499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8" name="Picture 2" descr="C:\WINNT\Profiles\p.furth\My Documents\My Pictures\Brookline 1\SDC123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2" y="0"/>
            <a:ext cx="91439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559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WINNT\Profiles\p.furth\My Documents\Boston bicycling\Network planning Boston\Map images\10.52 pm\existing.jpeg"/>
          <p:cNvPicPr>
            <a:picLocks noChangeAspect="1" noChangeArrowheads="1"/>
          </p:cNvPicPr>
          <p:nvPr/>
        </p:nvPicPr>
        <p:blipFill>
          <a:blip r:embed="rId2" cstate="print"/>
          <a:srcRect l="7858" r="11985"/>
          <a:stretch>
            <a:fillRect/>
          </a:stretch>
        </p:blipFill>
        <p:spPr bwMode="auto">
          <a:xfrm>
            <a:off x="2895600" y="0"/>
            <a:ext cx="7772400" cy="6858000"/>
          </a:xfrm>
          <a:prstGeom prst="rect">
            <a:avLst/>
          </a:prstGeom>
          <a:noFill/>
        </p:spPr>
      </p:pic>
      <p:grpSp>
        <p:nvGrpSpPr>
          <p:cNvPr id="17" name="Group 16"/>
          <p:cNvGrpSpPr/>
          <p:nvPr/>
        </p:nvGrpSpPr>
        <p:grpSpPr>
          <a:xfrm>
            <a:off x="754866" y="3863664"/>
            <a:ext cx="2819400" cy="2819400"/>
            <a:chOff x="228600" y="2971800"/>
            <a:chExt cx="1828800" cy="1828800"/>
          </a:xfrm>
        </p:grpSpPr>
        <p:sp>
          <p:nvSpPr>
            <p:cNvPr id="18" name="Rectangle 3"/>
            <p:cNvSpPr>
              <a:spLocks noChangeArrowheads="1"/>
            </p:cNvSpPr>
            <p:nvPr/>
          </p:nvSpPr>
          <p:spPr bwMode="auto">
            <a:xfrm>
              <a:off x="376881" y="3203621"/>
              <a:ext cx="1631092" cy="1337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961E38"/>
                  </a:solidFill>
                </a:rPr>
                <a:t>Only 2% </a:t>
              </a:r>
              <a:r>
                <a:rPr lang="en-US" sz="3200" dirty="0">
                  <a:solidFill>
                    <a:srgbClr val="961E38"/>
                  </a:solidFill>
                </a:rPr>
                <a:t>of home-work pairs </a:t>
              </a:r>
            </a:p>
            <a:p>
              <a:pPr algn="ctr"/>
              <a:r>
                <a:rPr lang="en-US" sz="3200" dirty="0">
                  <a:solidFill>
                    <a:srgbClr val="961E38"/>
                  </a:solidFill>
                </a:rPr>
                <a:t>connected</a:t>
              </a:r>
              <a:endParaRPr lang="en-US" sz="2400" dirty="0">
                <a:solidFill>
                  <a:srgbClr val="961E38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28600" y="2971800"/>
              <a:ext cx="1828800" cy="1828800"/>
            </a:xfrm>
            <a:prstGeom prst="ellipse">
              <a:avLst/>
            </a:prstGeom>
            <a:noFill/>
            <a:ln w="50800">
              <a:solidFill>
                <a:srgbClr val="961E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650227" y="1230424"/>
            <a:ext cx="4739404" cy="3979525"/>
            <a:chOff x="1211827" y="1230424"/>
            <a:chExt cx="4739404" cy="3979525"/>
          </a:xfrm>
        </p:grpSpPr>
        <p:sp>
          <p:nvSpPr>
            <p:cNvPr id="7" name="TextBox 6"/>
            <p:cNvSpPr txBox="1"/>
            <p:nvPr/>
          </p:nvSpPr>
          <p:spPr>
            <a:xfrm rot="18831803">
              <a:off x="5004565" y="3328973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C00000"/>
                  </a:solidFill>
                </a:rPr>
                <a:t>HarborWalk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828800" y="2907268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Charles River Paths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7732204">
              <a:off x="2379113" y="3726143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Muddy River Path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7868622">
              <a:off x="3311357" y="3561781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SW Corridor Path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2158722">
              <a:off x="1211827" y="1230424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Minuteman Bikeway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19888711">
              <a:off x="2830387" y="4840617"/>
              <a:ext cx="28148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Neponset River Greenway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70019" y="1214908"/>
            <a:ext cx="2352368" cy="2458281"/>
            <a:chOff x="234315" y="2657624"/>
            <a:chExt cx="1823085" cy="2142977"/>
          </a:xfrm>
        </p:grpSpPr>
        <p:sp>
          <p:nvSpPr>
            <p:cNvPr id="27" name="Rectangle 3"/>
            <p:cNvSpPr>
              <a:spLocks noChangeArrowheads="1"/>
            </p:cNvSpPr>
            <p:nvPr/>
          </p:nvSpPr>
          <p:spPr bwMode="auto">
            <a:xfrm>
              <a:off x="693429" y="3131982"/>
              <a:ext cx="904857" cy="939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00B050"/>
                  </a:solidFill>
                </a:rPr>
                <a:t>90 miles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34315" y="2657624"/>
              <a:ext cx="1823085" cy="2142977"/>
            </a:xfrm>
            <a:prstGeom prst="ellipse">
              <a:avLst/>
            </a:prstGeom>
            <a:noFill/>
            <a:ln w="508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83336" y="128137"/>
            <a:ext cx="11449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Boston’s Greenway “Network” Today</a:t>
            </a:r>
            <a:endParaRPr lang="en-US" sz="4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0" name="Picture 2" descr="C:\WINNT\Profiles\p.furth\My Documents\My Pictures\Brookline 1\SDC123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9133" y="3807160"/>
            <a:ext cx="3488067" cy="2616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803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eter\Documents\TEDx talk home\buffer.jpeg"/>
          <p:cNvPicPr>
            <a:picLocks noChangeAspect="1" noChangeArrowheads="1"/>
          </p:cNvPicPr>
          <p:nvPr/>
        </p:nvPicPr>
        <p:blipFill>
          <a:blip r:embed="rId2" cstate="print"/>
          <a:srcRect r="19778"/>
          <a:stretch>
            <a:fillRect/>
          </a:stretch>
        </p:blipFill>
        <p:spPr bwMode="auto">
          <a:xfrm>
            <a:off x="2889250" y="-121024"/>
            <a:ext cx="7778750" cy="6858000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905809" y="3836893"/>
            <a:ext cx="2819400" cy="2819400"/>
            <a:chOff x="228600" y="2971800"/>
            <a:chExt cx="1828800" cy="1828800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376881" y="3195267"/>
              <a:ext cx="1525860" cy="1337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rgbClr val="961E38"/>
                  </a:solidFill>
                </a:rPr>
                <a:t>47% of home-work pairs </a:t>
              </a:r>
            </a:p>
            <a:p>
              <a:pPr algn="ctr"/>
              <a:r>
                <a:rPr lang="en-US" sz="3200" dirty="0">
                  <a:solidFill>
                    <a:srgbClr val="961E38"/>
                  </a:solidFill>
                </a:rPr>
                <a:t>connected</a:t>
              </a:r>
              <a:endParaRPr lang="en-US" sz="3200" dirty="0">
                <a:solidFill>
                  <a:srgbClr val="961E38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28600" y="2971800"/>
              <a:ext cx="1828800" cy="1828800"/>
            </a:xfrm>
            <a:prstGeom prst="ellipse">
              <a:avLst/>
            </a:prstGeom>
            <a:noFill/>
            <a:ln w="50800">
              <a:solidFill>
                <a:srgbClr val="961E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144741" y="1206356"/>
            <a:ext cx="2352368" cy="2458281"/>
            <a:chOff x="234315" y="2657624"/>
            <a:chExt cx="1823085" cy="2142977"/>
          </a:xfrm>
        </p:grpSpPr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517792" y="3203439"/>
              <a:ext cx="1256130" cy="939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00B050"/>
                  </a:solidFill>
                </a:rPr>
                <a:t>210 miles</a:t>
              </a:r>
              <a:endParaRPr lang="en-US" sz="3200" dirty="0">
                <a:solidFill>
                  <a:srgbClr val="00B050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34315" y="2657624"/>
              <a:ext cx="1823085" cy="2142977"/>
            </a:xfrm>
            <a:prstGeom prst="ellipse">
              <a:avLst/>
            </a:prstGeom>
            <a:noFill/>
            <a:ln w="508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94704" y="144795"/>
            <a:ext cx="10320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Emerald Network: Our Future!</a:t>
            </a:r>
            <a:endParaRPr lang="en-US" sz="4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3782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838200" y="307710"/>
            <a:ext cx="10515600" cy="1440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For Healthy Cities, </a:t>
            </a:r>
            <a:r>
              <a:rPr lang="en-US" sz="4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Invest in Low-Stress Bike Networks</a:t>
            </a:r>
            <a:endParaRPr lang="en-US" sz="4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2" descr="C:\WINNT\Profiles\p.furth\My Documents\My Pictures\PeterFurth\IMG_20130605_1732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98357"/>
            <a:ext cx="4944414" cy="3708311"/>
          </a:xfrm>
          <a:prstGeom prst="rect">
            <a:avLst/>
          </a:prstGeom>
          <a:noFill/>
        </p:spPr>
      </p:pic>
      <p:pic>
        <p:nvPicPr>
          <p:cNvPr id="6" name="Picture 2" descr="C:\Users\Peter\Pictures\NL 2013\School bike parking Leidseveen.JPG"/>
          <p:cNvPicPr>
            <a:picLocks noChangeAspect="1" noChangeArrowheads="1"/>
          </p:cNvPicPr>
          <p:nvPr/>
        </p:nvPicPr>
        <p:blipFill>
          <a:blip r:embed="rId3" cstate="print"/>
          <a:srcRect l="7500" t="7501"/>
          <a:stretch>
            <a:fillRect/>
          </a:stretch>
        </p:blipFill>
        <p:spPr bwMode="auto">
          <a:xfrm>
            <a:off x="6375041" y="1748104"/>
            <a:ext cx="5142963" cy="38572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453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06" y="671865"/>
            <a:ext cx="8229600" cy="1096962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Only a Few People </a:t>
            </a:r>
            <a:r>
              <a:rPr lang="en-US" dirty="0" smtClean="0">
                <a:solidFill>
                  <a:srgbClr val="000000"/>
                </a:solidFill>
              </a:rPr>
              <a:t>Have a High </a:t>
            </a:r>
            <a:r>
              <a:rPr lang="en-US" dirty="0" smtClean="0">
                <a:solidFill>
                  <a:srgbClr val="000000"/>
                </a:solidFill>
              </a:rPr>
              <a:t>Tolerance </a:t>
            </a:r>
            <a:r>
              <a:rPr lang="en-US" dirty="0" smtClean="0">
                <a:solidFill>
                  <a:srgbClr val="000000"/>
                </a:solidFill>
              </a:rPr>
              <a:t>for Traffic Stress</a:t>
            </a:r>
            <a:endParaRPr lang="en-US" dirty="0"/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073" name="Group 1"/>
          <p:cNvGrpSpPr>
            <a:grpSpLocks noChangeAspect="1"/>
          </p:cNvGrpSpPr>
          <p:nvPr/>
        </p:nvGrpSpPr>
        <p:grpSpPr bwMode="auto">
          <a:xfrm>
            <a:off x="1976006" y="2501806"/>
            <a:ext cx="8507715" cy="2669332"/>
            <a:chOff x="2680" y="2904"/>
            <a:chExt cx="7863" cy="2015"/>
          </a:xfrm>
        </p:grpSpPr>
        <p:sp>
          <p:nvSpPr>
            <p:cNvPr id="3085" name="AutoShape 13"/>
            <p:cNvSpPr>
              <a:spLocks noChangeAspect="1" noChangeArrowheads="1" noTextEdit="1"/>
            </p:cNvSpPr>
            <p:nvPr/>
          </p:nvSpPr>
          <p:spPr bwMode="auto">
            <a:xfrm>
              <a:off x="3193" y="2959"/>
              <a:ext cx="7350" cy="196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4" name="Line 12"/>
            <p:cNvSpPr>
              <a:spLocks noChangeShapeType="1"/>
            </p:cNvSpPr>
            <p:nvPr/>
          </p:nvSpPr>
          <p:spPr bwMode="auto">
            <a:xfrm flipH="1">
              <a:off x="4080" y="3803"/>
              <a:ext cx="13" cy="854"/>
            </a:xfrm>
            <a:prstGeom prst="line">
              <a:avLst/>
            </a:prstGeom>
            <a:noFill/>
            <a:ln w="406400">
              <a:solidFill>
                <a:srgbClr val="00FF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2" name="Line 10"/>
            <p:cNvSpPr>
              <a:spLocks noChangeShapeType="1"/>
            </p:cNvSpPr>
            <p:nvPr/>
          </p:nvSpPr>
          <p:spPr bwMode="auto">
            <a:xfrm flipH="1">
              <a:off x="3853" y="3803"/>
              <a:ext cx="0" cy="853"/>
            </a:xfrm>
            <a:prstGeom prst="line">
              <a:avLst/>
            </a:prstGeom>
            <a:noFill/>
            <a:ln w="85725">
              <a:solidFill>
                <a:srgbClr val="99336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0" name="Text Box 8"/>
            <p:cNvSpPr txBox="1">
              <a:spLocks noChangeArrowheads="1"/>
            </p:cNvSpPr>
            <p:nvPr/>
          </p:nvSpPr>
          <p:spPr bwMode="auto">
            <a:xfrm>
              <a:off x="4267" y="3803"/>
              <a:ext cx="3799" cy="853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dirty="0">
                  <a:latin typeface="Times New Roman" pitchFamily="18" charset="0"/>
                  <a:ea typeface="PMingLiU" pitchFamily="18" charset="-120"/>
                  <a:cs typeface="Times New Roman" pitchFamily="18" charset="0"/>
                </a:rPr>
                <a:t>Interested but Concerned (60%)</a:t>
              </a:r>
              <a:endParaRPr lang="en-US" altLang="ja-JP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9" name="Text Box 7"/>
            <p:cNvSpPr txBox="1">
              <a:spLocks noChangeArrowheads="1"/>
            </p:cNvSpPr>
            <p:nvPr/>
          </p:nvSpPr>
          <p:spPr bwMode="auto">
            <a:xfrm>
              <a:off x="8066" y="3803"/>
              <a:ext cx="1800" cy="853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dirty="0">
                  <a:latin typeface="Times New Roman" pitchFamily="18" charset="0"/>
                  <a:ea typeface="PMingLiU" pitchFamily="18" charset="-120"/>
                  <a:cs typeface="Times New Roman" pitchFamily="18" charset="0"/>
                </a:rPr>
                <a:t>No Way, No How</a:t>
              </a:r>
              <a:r>
                <a:rPr lang="en-US" altLang="ja-JP" b="1" dirty="0">
                  <a:latin typeface="Times New Roman" pitchFamily="18" charset="0"/>
                  <a:ea typeface="PMingLiU" pitchFamily="18" charset="-120"/>
                  <a:cs typeface="Times New Roman" pitchFamily="18" charset="0"/>
                </a:rPr>
                <a:t> (</a:t>
              </a:r>
              <a:r>
                <a:rPr lang="en-US" altLang="ja-JP" b="1" dirty="0" smtClean="0">
                  <a:latin typeface="Times New Roman" pitchFamily="18" charset="0"/>
                  <a:ea typeface="PMingLiU" pitchFamily="18" charset="-120"/>
                  <a:cs typeface="Times New Roman" pitchFamily="18" charset="0"/>
                </a:rPr>
                <a:t>30%)</a:t>
              </a:r>
              <a:endParaRPr lang="en-US" altLang="ja-JP" sz="2400" b="1" dirty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ja-JP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8" name="Line 6"/>
            <p:cNvSpPr>
              <a:spLocks noChangeShapeType="1"/>
            </p:cNvSpPr>
            <p:nvPr/>
          </p:nvSpPr>
          <p:spPr bwMode="auto">
            <a:xfrm flipH="1">
              <a:off x="4034" y="3327"/>
              <a:ext cx="200" cy="40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7" name="Text Box 5"/>
            <p:cNvSpPr txBox="1">
              <a:spLocks noChangeArrowheads="1"/>
            </p:cNvSpPr>
            <p:nvPr/>
          </p:nvSpPr>
          <p:spPr bwMode="auto">
            <a:xfrm>
              <a:off x="2680" y="2904"/>
              <a:ext cx="1300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dirty="0">
                  <a:latin typeface="Times New Roman" pitchFamily="18" charset="0"/>
                  <a:ea typeface="PMingLiU" pitchFamily="18" charset="-120"/>
                  <a:cs typeface="Times New Roman" pitchFamily="18" charset="0"/>
                </a:rPr>
                <a:t>Strong &amp; Fearless</a:t>
              </a:r>
              <a:endParaRPr lang="en-US" altLang="ja-JP" sz="1600" b="1" dirty="0">
                <a:latin typeface="Arial" pitchFamily="34" charset="0"/>
                <a:cs typeface="Arial" pitchFamily="34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dirty="0" smtClean="0">
                  <a:latin typeface="Times New Roman" pitchFamily="18" charset="0"/>
                  <a:ea typeface="PMingLiU" pitchFamily="18" charset="-120"/>
                  <a:cs typeface="Times New Roman" pitchFamily="18" charset="0"/>
                </a:rPr>
                <a:t>1-3%</a:t>
              </a:r>
              <a:endParaRPr lang="en-US" altLang="ja-JP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6" name="Text Box 4"/>
            <p:cNvSpPr txBox="1">
              <a:spLocks noChangeArrowheads="1"/>
            </p:cNvSpPr>
            <p:nvPr/>
          </p:nvSpPr>
          <p:spPr bwMode="auto">
            <a:xfrm>
              <a:off x="4205" y="3041"/>
              <a:ext cx="2300" cy="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dirty="0">
                  <a:latin typeface="Times New Roman" pitchFamily="18" charset="0"/>
                  <a:ea typeface="PMingLiU" pitchFamily="18" charset="-120"/>
                  <a:cs typeface="Times New Roman" pitchFamily="18" charset="0"/>
                </a:rPr>
                <a:t>Enthused &amp; Confident  (7%)</a:t>
              </a:r>
              <a:endParaRPr lang="en-US" altLang="ja-JP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5" name="Line 3"/>
            <p:cNvSpPr>
              <a:spLocks noChangeShapeType="1"/>
            </p:cNvSpPr>
            <p:nvPr/>
          </p:nvSpPr>
          <p:spPr bwMode="auto">
            <a:xfrm>
              <a:off x="3517" y="3352"/>
              <a:ext cx="200" cy="40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97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67329" cy="512127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Here’s a bike lane 100% in compliance with American design guidelines.</a:t>
            </a:r>
            <a:br>
              <a:rPr lang="en-US" sz="3200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i="1" dirty="0" smtClean="0"/>
              <a:t>Who does it serve?</a:t>
            </a:r>
            <a:endParaRPr lang="en-US" i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8889" t="20370" r="-694" b="5556"/>
          <a:stretch>
            <a:fillRect/>
          </a:stretch>
        </p:blipFill>
        <p:spPr bwMode="auto">
          <a:xfrm>
            <a:off x="4805529" y="365125"/>
            <a:ext cx="6814926" cy="612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8051005" y="365125"/>
            <a:ext cx="3480228" cy="670238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2000" dirty="0" smtClean="0"/>
              <a:t>Camino del Norte, San Diego. Speed limit is 55 mph.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8589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of Traffic Stress 1</a:t>
            </a:r>
            <a:endParaRPr lang="en-US" dirty="0"/>
          </a:p>
        </p:txBody>
      </p:sp>
      <p:pic>
        <p:nvPicPr>
          <p:cNvPr id="1028" name="Picture 4" descr="LTS 1: Protected bike lane. 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378" y="2712683"/>
            <a:ext cx="3799417" cy="284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Peter\Pictures\Brookline\Calm Street Routes Brookline\Worthington.JPG"/>
          <p:cNvPicPr>
            <a:picLocks noChangeAspect="1" noChangeArrowheads="1"/>
          </p:cNvPicPr>
          <p:nvPr/>
        </p:nvPicPr>
        <p:blipFill>
          <a:blip r:embed="rId3" cstate="print"/>
          <a:srcRect l="28750" r="18750" b="1666"/>
          <a:stretch>
            <a:fillRect/>
          </a:stretch>
        </p:blipFill>
        <p:spPr bwMode="auto">
          <a:xfrm>
            <a:off x="7377546" y="1066446"/>
            <a:ext cx="3200400" cy="4495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759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of Traffic Stress 2</a:t>
            </a:r>
            <a:endParaRPr lang="en-US" dirty="0"/>
          </a:p>
        </p:txBody>
      </p:sp>
      <p:pic>
        <p:nvPicPr>
          <p:cNvPr id="2050" name="Picture 2" descr="http://www.northeastern.edu/peter.furth/wp-content/uploads/2014/05/S-Huntington-BL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45785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northeastern.edu/peter.furth/wp-content/uploads/2014/05/Binne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744" y="2645785"/>
            <a:ext cx="4304722" cy="322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26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of Traffic Stress 3</a:t>
            </a:r>
            <a:endParaRPr lang="en-US" dirty="0"/>
          </a:p>
        </p:txBody>
      </p:sp>
      <p:pic>
        <p:nvPicPr>
          <p:cNvPr id="3074" name="Picture 2" descr="Level of Traffic Stress 3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24520"/>
            <a:ext cx="4301836" cy="322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TS 3: Bike lane next to parking on multilane street, in a commercial area in which bike lane is frequently blocked, forcing cyclists into traff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519" y="2221706"/>
            <a:ext cx="4305589" cy="322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95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55272-27FA-4D16-AB7F-85BCC0377F68}" type="slidenum">
              <a:rPr lang="en-US"/>
              <a:pPr/>
              <a:t>7</a:t>
            </a:fld>
            <a:endParaRPr lang="en-US"/>
          </a:p>
        </p:txBody>
      </p:sp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828800" y="0"/>
            <a:ext cx="8610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/>
              <a:t>San Jose Street </a:t>
            </a:r>
            <a:r>
              <a:rPr lang="en-US" sz="3200" dirty="0" smtClean="0"/>
              <a:t>Network 2012, </a:t>
            </a:r>
            <a:r>
              <a:rPr lang="en-US" sz="3200" dirty="0"/>
              <a:t>All Levels of Stress</a:t>
            </a:r>
            <a:endParaRPr lang="en-US" sz="3200" dirty="0"/>
          </a:p>
        </p:txBody>
      </p:sp>
      <p:pic>
        <p:nvPicPr>
          <p:cNvPr id="26629" name="Picture 5" descr="SJ_Travel_Stress_Level_4i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7400" y="533401"/>
            <a:ext cx="8077200" cy="571182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76956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37E6-3A69-4FB0-A1D9-F1B3BC84E250}" type="slidenum">
              <a:rPr lang="en-US"/>
              <a:pPr/>
              <a:t>8</a:t>
            </a:fld>
            <a:endParaRPr lang="en-US"/>
          </a:p>
        </p:txBody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828800" y="0"/>
            <a:ext cx="8610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/>
              <a:t>Stress </a:t>
            </a:r>
            <a:r>
              <a:rPr lang="en-US" sz="3200" dirty="0"/>
              <a:t>Level </a:t>
            </a:r>
            <a:r>
              <a:rPr lang="en-US" sz="3200" dirty="0"/>
              <a:t>3 or Less</a:t>
            </a:r>
            <a:endParaRPr lang="en-US" sz="3200" dirty="0"/>
          </a:p>
        </p:txBody>
      </p:sp>
      <p:pic>
        <p:nvPicPr>
          <p:cNvPr id="25605" name="Picture 5" descr="SJ_Travel_Stress_Level_3i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81200" y="457201"/>
            <a:ext cx="8229600" cy="581977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9007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1F94-1582-438D-8394-4B4569869E71}" type="slidenum">
              <a:rPr lang="en-US"/>
              <a:pPr/>
              <a:t>9</a:t>
            </a:fld>
            <a:endParaRPr lang="en-US"/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828800" y="0"/>
            <a:ext cx="8610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/>
              <a:t>Stress </a:t>
            </a:r>
            <a:r>
              <a:rPr lang="en-US" sz="3200" dirty="0"/>
              <a:t>Level </a:t>
            </a:r>
            <a:r>
              <a:rPr lang="en-US" sz="3200" dirty="0"/>
              <a:t>2 or Less</a:t>
            </a:r>
            <a:endParaRPr lang="en-US" sz="3200" dirty="0"/>
          </a:p>
        </p:txBody>
      </p:sp>
      <p:pic>
        <p:nvPicPr>
          <p:cNvPr id="24581" name="Picture 5" descr="SJ_Travel_Stress_Level_2i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81200" y="609601"/>
            <a:ext cx="7924800" cy="560387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35553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171</Words>
  <Application>Microsoft Office PowerPoint</Application>
  <PresentationFormat>Widescreen</PresentationFormat>
  <Paragraphs>38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ＭＳ Ｐゴシック</vt:lpstr>
      <vt:lpstr>PMingLiU</vt:lpstr>
      <vt:lpstr>Aharoni</vt:lpstr>
      <vt:lpstr>Arial</vt:lpstr>
      <vt:lpstr>Calibri</vt:lpstr>
      <vt:lpstr>Calibri Light</vt:lpstr>
      <vt:lpstr>Times New Roman</vt:lpstr>
      <vt:lpstr>Office Theme</vt:lpstr>
      <vt:lpstr>What’s Next: Low-Stress Bike Networks</vt:lpstr>
      <vt:lpstr>Only a Few People Have a High Tolerance for Traffic Stress</vt:lpstr>
      <vt:lpstr>Here’s a bike lane 100% in compliance with American design guidelines.  Who does it serve?</vt:lpstr>
      <vt:lpstr>Level of Traffic Stress 1</vt:lpstr>
      <vt:lpstr>Level of Traffic Stress 2</vt:lpstr>
      <vt:lpstr>Level of Traffic Stress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Healthy Cities, Invest in Low-Stress Bike Networks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</dc:creator>
  <cp:lastModifiedBy>Peter</cp:lastModifiedBy>
  <cp:revision>11</cp:revision>
  <dcterms:created xsi:type="dcterms:W3CDTF">2015-09-20T00:42:25Z</dcterms:created>
  <dcterms:modified xsi:type="dcterms:W3CDTF">2015-09-20T02:04:19Z</dcterms:modified>
</cp:coreProperties>
</file>