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5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265" autoAdjust="0"/>
  </p:normalViewPr>
  <p:slideViewPr>
    <p:cSldViewPr>
      <p:cViewPr varScale="1">
        <p:scale>
          <a:sx n="61" d="100"/>
          <a:sy n="61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ll\Desktop\&#30606;&#35805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ln>
          <a:solidFill>
            <a:schemeClr val="tx2">
              <a:lumMod val="60000"/>
              <a:lumOff val="40000"/>
            </a:schemeClr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N-S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E-W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643648"/>
        <c:axId val="69661824"/>
        <c:axId val="0"/>
      </c:bar3DChart>
      <c:catAx>
        <c:axId val="69643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9661824"/>
        <c:crosses val="autoZero"/>
        <c:auto val="1"/>
        <c:lblAlgn val="ctr"/>
        <c:lblOffset val="100"/>
        <c:noMultiLvlLbl val="0"/>
      </c:catAx>
      <c:valAx>
        <c:axId val="6966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643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E1A08-E0A3-401B-B361-1D3CE8F7041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47C9-DC28-4E30-ADB4-A1AD07E1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diagonal crossing in two stages equivalent to two-stages. Moreover, they usually have a choice: A-B-C (clockwise) or A-D-C (counterclockwise? Perhaps always</a:t>
            </a:r>
            <a:r>
              <a:rPr lang="en-US" baseline="0" dirty="0" smtClean="0"/>
              <a:t> the first to come.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47C9-DC28-4E30-ADB4-A1AD07E151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1245"/>
            <a:ext cx="8640960" cy="197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100" b="1" dirty="0"/>
              <a:t>Delay </a:t>
            </a:r>
            <a:r>
              <a:rPr lang="en-US" sz="4100" b="1" dirty="0" smtClean="0"/>
              <a:t>Estimation</a:t>
            </a:r>
            <a:br>
              <a:rPr lang="en-US" sz="4100" b="1" dirty="0" smtClean="0"/>
            </a:br>
            <a:r>
              <a:rPr lang="en-US" sz="4100" dirty="0" smtClean="0"/>
              <a:t>of</a:t>
            </a:r>
            <a:r>
              <a:rPr lang="en-US" sz="4100" b="1" dirty="0" smtClean="0"/>
              <a:t/>
            </a:r>
            <a:br>
              <a:rPr lang="en-US" sz="4100" b="1" dirty="0" smtClean="0"/>
            </a:br>
            <a:r>
              <a:rPr lang="en-US" sz="4100" b="1" dirty="0" smtClean="0"/>
              <a:t> Multi‐Stage </a:t>
            </a:r>
            <a:r>
              <a:rPr lang="en-US" sz="4100" b="1" dirty="0"/>
              <a:t>Pedestrian </a:t>
            </a:r>
            <a:r>
              <a:rPr lang="en-US" sz="4100" b="1" dirty="0" smtClean="0"/>
              <a:t>Crossings</a:t>
            </a:r>
            <a:endParaRPr lang="en-US" sz="4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Yue (Danny) Wang</a:t>
            </a:r>
          </a:p>
          <a:p>
            <a:pPr algn="ctr"/>
            <a:r>
              <a:rPr lang="en-US" dirty="0" smtClean="0"/>
              <a:t>wang.yue3@husky.neu.edu</a:t>
            </a:r>
          </a:p>
          <a:p>
            <a:pPr algn="ctr"/>
            <a:r>
              <a:rPr lang="en-US" sz="2200" dirty="0" smtClean="0"/>
              <a:t>supervised by Prof. Peter Furth</a:t>
            </a:r>
            <a:endParaRPr lang="en-US" sz="2200" dirty="0"/>
          </a:p>
        </p:txBody>
      </p:sp>
      <p:pic>
        <p:nvPicPr>
          <p:cNvPr id="4" name="Picture 7" descr="C:\Users\dell\Desktop\未标题-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579388" cy="5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dell\Desktop\Diagon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700808"/>
            <a:ext cx="7452320" cy="43122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700808"/>
            <a:ext cx="7452319" cy="43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ell\Dropbox\Presentation PPT\03-0502015 @ITE_NEU\Additional Figures\Report_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700808"/>
            <a:ext cx="7452320" cy="43122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702588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Cycle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Offset Crossing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691013"/>
            <a:ext cx="3929572" cy="95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1013"/>
            <a:ext cx="3929572" cy="95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303609" y="5662409"/>
            <a:ext cx="21339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Existing plan. </a:t>
            </a:r>
          </a:p>
        </p:txBody>
      </p:sp>
      <p:sp>
        <p:nvSpPr>
          <p:cNvPr id="7" name="矩形 6"/>
          <p:cNvSpPr/>
          <p:nvPr/>
        </p:nvSpPr>
        <p:spPr>
          <a:xfrm>
            <a:off x="5853163" y="5662409"/>
            <a:ext cx="19429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Proposed plan.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2147"/>
            <a:ext cx="3600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03640" y="659639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Huntington Ave. @ Opera Pl, Boston, MA.</a:t>
            </a:r>
          </a:p>
        </p:txBody>
      </p:sp>
      <p:sp>
        <p:nvSpPr>
          <p:cNvPr id="8" name="下箭头 7"/>
          <p:cNvSpPr/>
          <p:nvPr/>
        </p:nvSpPr>
        <p:spPr>
          <a:xfrm>
            <a:off x="1231302" y="3222608"/>
            <a:ext cx="144016" cy="11274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下箭头 10"/>
          <p:cNvSpPr/>
          <p:nvPr/>
        </p:nvSpPr>
        <p:spPr>
          <a:xfrm flipV="1">
            <a:off x="2051720" y="3222609"/>
            <a:ext cx="144016" cy="11274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6594" y="3454805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</a:t>
            </a:r>
          </a:p>
          <a:p>
            <a:pPr algn="ctr"/>
            <a:r>
              <a:rPr lang="en-US" dirty="0" smtClean="0"/>
              <a:t>94s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7012" y="34638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66s</a:t>
            </a:r>
          </a:p>
          <a:p>
            <a:pPr algn="ctr"/>
            <a:r>
              <a:rPr lang="en-US" dirty="0" smtClean="0"/>
              <a:t>NB</a:t>
            </a:r>
          </a:p>
        </p:txBody>
      </p:sp>
      <p:sp>
        <p:nvSpPr>
          <p:cNvPr id="14" name="下箭头 13"/>
          <p:cNvSpPr/>
          <p:nvPr/>
        </p:nvSpPr>
        <p:spPr>
          <a:xfrm>
            <a:off x="7072634" y="3222608"/>
            <a:ext cx="144016" cy="1127493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下箭头 14"/>
          <p:cNvSpPr/>
          <p:nvPr/>
        </p:nvSpPr>
        <p:spPr>
          <a:xfrm flipV="1">
            <a:off x="7893052" y="3222609"/>
            <a:ext cx="144016" cy="1127493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47926" y="3454805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</a:t>
            </a:r>
          </a:p>
          <a:p>
            <a:pPr algn="ctr"/>
            <a:r>
              <a:rPr lang="en-US" dirty="0" smtClean="0"/>
              <a:t>30s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8344" y="34638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29s</a:t>
            </a:r>
          </a:p>
          <a:p>
            <a:pPr algn="ctr"/>
            <a:r>
              <a:rPr lang="en-US" dirty="0" smtClean="0"/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35256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702588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Re-service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Crossings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89" y="1386303"/>
            <a:ext cx="4517359" cy="33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46879"/>
            <a:ext cx="3991032" cy="95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5" y="4846878"/>
            <a:ext cx="3954433" cy="95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66571" y="5806425"/>
            <a:ext cx="29049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Existing plan. </a:t>
            </a:r>
          </a:p>
        </p:txBody>
      </p:sp>
      <p:sp>
        <p:nvSpPr>
          <p:cNvPr id="12" name="矩形 11"/>
          <p:cNvSpPr/>
          <p:nvPr/>
        </p:nvSpPr>
        <p:spPr>
          <a:xfrm>
            <a:off x="5902059" y="5787590"/>
            <a:ext cx="19429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Proposed plan.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8462" y="6584303"/>
            <a:ext cx="3475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Boylston St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@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Charlesgate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West, Boston, MA.</a:t>
            </a:r>
          </a:p>
        </p:txBody>
      </p:sp>
      <p:pic>
        <p:nvPicPr>
          <p:cNvPr id="2050" name="Picture 2" descr="C:\Users\dell\Dropbox\Presentation PPT\03-0502015 @ITE_NEU\Additional Figures\Bowker Existing Tim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240360" cy="18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ropbox\Presentation PPT\03-0502015 @ITE_NEU\Additional Figures\Bowker Proposed Tim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3240361" cy="18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下箭头 13"/>
          <p:cNvSpPr/>
          <p:nvPr/>
        </p:nvSpPr>
        <p:spPr>
          <a:xfrm>
            <a:off x="1619672" y="4175782"/>
            <a:ext cx="144016" cy="6213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下箭头 14"/>
          <p:cNvSpPr/>
          <p:nvPr/>
        </p:nvSpPr>
        <p:spPr>
          <a:xfrm flipV="1">
            <a:off x="2440090" y="4175782"/>
            <a:ext cx="144016" cy="6213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648" y="4213825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</a:t>
            </a:r>
          </a:p>
          <a:p>
            <a:pPr algn="ctr"/>
            <a:r>
              <a:rPr lang="en-US" dirty="0" smtClean="0"/>
              <a:t>68s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24066" y="422282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41s</a:t>
            </a:r>
            <a:endParaRPr lang="en-US" dirty="0" smtClean="0"/>
          </a:p>
          <a:p>
            <a:pPr algn="ctr"/>
            <a:r>
              <a:rPr lang="en-US" dirty="0" smtClean="0"/>
              <a:t>NB</a:t>
            </a:r>
          </a:p>
        </p:txBody>
      </p:sp>
      <p:sp>
        <p:nvSpPr>
          <p:cNvPr id="22" name="下箭头 21"/>
          <p:cNvSpPr/>
          <p:nvPr/>
        </p:nvSpPr>
        <p:spPr>
          <a:xfrm>
            <a:off x="4986680" y="5906715"/>
            <a:ext cx="144016" cy="621370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下箭头 22"/>
          <p:cNvSpPr/>
          <p:nvPr/>
        </p:nvSpPr>
        <p:spPr>
          <a:xfrm flipV="1">
            <a:off x="5536434" y="5906715"/>
            <a:ext cx="144016" cy="621370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70656" y="5944758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</a:t>
            </a:r>
          </a:p>
          <a:p>
            <a:pPr algn="ctr"/>
            <a:r>
              <a:rPr lang="en-US" dirty="0" smtClean="0"/>
              <a:t>36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20410" y="595376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34s</a:t>
            </a:r>
            <a:endParaRPr lang="en-US" dirty="0" smtClean="0"/>
          </a:p>
          <a:p>
            <a:pPr algn="ctr"/>
            <a:r>
              <a:rPr lang="en-US" dirty="0" smtClean="0"/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25267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702588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Lead-Lag Sequencing to Facilitate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Two-Way Pedestrian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" y="1999036"/>
            <a:ext cx="2372692" cy="6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9562"/>
            <a:ext cx="2358869" cy="6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" y="4114043"/>
            <a:ext cx="2372692" cy="6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10" y="4114043"/>
            <a:ext cx="2402652" cy="6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46670" y="2730406"/>
            <a:ext cx="2465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Lead-Lead (EBL-WBL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4886744" y="2730406"/>
            <a:ext cx="2305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Lag-Lag (EBL-WBL</a:t>
            </a:r>
            <a:r>
              <a:rPr lang="en-US" sz="1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526574" y="4869160"/>
            <a:ext cx="2305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Lead-Lag </a:t>
            </a:r>
            <a:r>
              <a:rPr lang="en-US" sz="1600" b="1" dirty="0">
                <a:solidFill>
                  <a:srgbClr val="C00000"/>
                </a:solidFill>
              </a:rPr>
              <a:t>(EBL-WBL)</a:t>
            </a:r>
          </a:p>
        </p:txBody>
      </p:sp>
      <p:sp>
        <p:nvSpPr>
          <p:cNvPr id="11" name="矩形 10"/>
          <p:cNvSpPr/>
          <p:nvPr/>
        </p:nvSpPr>
        <p:spPr>
          <a:xfrm>
            <a:off x="4902817" y="4869443"/>
            <a:ext cx="2258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Lag-Lead </a:t>
            </a:r>
            <a:r>
              <a:rPr lang="en-US" sz="1600" b="1" dirty="0">
                <a:solidFill>
                  <a:srgbClr val="C00000"/>
                </a:solidFill>
              </a:rPr>
              <a:t>(EBL-WBL)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84" y="1880036"/>
            <a:ext cx="1440159" cy="118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4" y="1874580"/>
            <a:ext cx="1440156" cy="11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83" y="4040209"/>
            <a:ext cx="1440157" cy="116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4" y="4040208"/>
            <a:ext cx="1440158" cy="11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83978" y="6596390"/>
            <a:ext cx="274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Paul Street @ Beacon Street, Boston, MA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53079"/>
              </p:ext>
            </p:extLst>
          </p:nvPr>
        </p:nvGraphicFramePr>
        <p:xfrm>
          <a:off x="2807360" y="3056260"/>
          <a:ext cx="1830660" cy="588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665"/>
                <a:gridCol w="457665"/>
                <a:gridCol w="457665"/>
                <a:gridCol w="457665"/>
              </a:tblGrid>
              <a:tr h="3007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62086"/>
              </p:ext>
            </p:extLst>
          </p:nvPr>
        </p:nvGraphicFramePr>
        <p:xfrm>
          <a:off x="7276003" y="3047964"/>
          <a:ext cx="1830660" cy="588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665"/>
                <a:gridCol w="457665"/>
                <a:gridCol w="457665"/>
                <a:gridCol w="457665"/>
              </a:tblGrid>
              <a:tr h="3007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67695"/>
              </p:ext>
            </p:extLst>
          </p:nvPr>
        </p:nvGraphicFramePr>
        <p:xfrm>
          <a:off x="2809201" y="5206975"/>
          <a:ext cx="1830660" cy="588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665"/>
                <a:gridCol w="457665"/>
                <a:gridCol w="457665"/>
                <a:gridCol w="457665"/>
              </a:tblGrid>
              <a:tr h="3007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70318"/>
              </p:ext>
            </p:extLst>
          </p:nvPr>
        </p:nvGraphicFramePr>
        <p:xfrm>
          <a:off x="7277844" y="5198679"/>
          <a:ext cx="1830660" cy="588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665"/>
                <a:gridCol w="457665"/>
                <a:gridCol w="457665"/>
                <a:gridCol w="457665"/>
              </a:tblGrid>
              <a:tr h="3007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1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702588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Stage Crossing for Bikes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Multi-Stage Crossing for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8117" y="6592917"/>
            <a:ext cx="274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Riverway</a:t>
            </a:r>
            <a:r>
              <a:rPr lang="en-US" sz="1100" dirty="0"/>
              <a:t>, Landmark, Boston, MA.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7759"/>
            <a:ext cx="3773137" cy="4279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6" y="1772816"/>
            <a:ext cx="8725669" cy="2179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下箭头 6"/>
          <p:cNvSpPr/>
          <p:nvPr/>
        </p:nvSpPr>
        <p:spPr>
          <a:xfrm rot="16200000">
            <a:off x="5063739" y="4696812"/>
            <a:ext cx="144016" cy="11274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下箭头 7"/>
          <p:cNvSpPr/>
          <p:nvPr/>
        </p:nvSpPr>
        <p:spPr>
          <a:xfrm rot="16200000" flipV="1">
            <a:off x="5063739" y="4231523"/>
            <a:ext cx="144016" cy="11274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98102" y="4610603"/>
            <a:ext cx="1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123s WB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98102" y="5075892"/>
            <a:ext cx="1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124s EB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3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702588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Stage Crossing for Bikes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Multi-Stage Crossing for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575880" cy="4489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8117" y="6592917"/>
            <a:ext cx="274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Riverway</a:t>
            </a:r>
            <a:r>
              <a:rPr lang="en-US" sz="1100" dirty="0"/>
              <a:t>, Landmark, Boston, MA.</a:t>
            </a:r>
          </a:p>
        </p:txBody>
      </p:sp>
      <p:sp>
        <p:nvSpPr>
          <p:cNvPr id="7" name="下箭头 6"/>
          <p:cNvSpPr/>
          <p:nvPr/>
        </p:nvSpPr>
        <p:spPr>
          <a:xfrm rot="16200000">
            <a:off x="7432692" y="3265847"/>
            <a:ext cx="184667" cy="865486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下箭头 7"/>
          <p:cNvSpPr/>
          <p:nvPr/>
        </p:nvSpPr>
        <p:spPr>
          <a:xfrm rot="16200000" flipV="1">
            <a:off x="7432690" y="2800556"/>
            <a:ext cx="184667" cy="865487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56377" y="3068960"/>
            <a:ext cx="1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38s WB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956377" y="3534249"/>
            <a:ext cx="1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38s EB</a:t>
            </a:r>
            <a:endParaRPr lang="en-US" dirty="0" smtClean="0"/>
          </a:p>
        </p:txBody>
      </p:sp>
      <p:sp>
        <p:nvSpPr>
          <p:cNvPr id="11" name="下箭头 10"/>
          <p:cNvSpPr/>
          <p:nvPr/>
        </p:nvSpPr>
        <p:spPr>
          <a:xfrm rot="16200000">
            <a:off x="7432693" y="4951506"/>
            <a:ext cx="184667" cy="865486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下箭头 11"/>
          <p:cNvSpPr/>
          <p:nvPr/>
        </p:nvSpPr>
        <p:spPr>
          <a:xfrm rot="16200000" flipV="1">
            <a:off x="7432691" y="4486215"/>
            <a:ext cx="184667" cy="865487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56378" y="4754619"/>
            <a:ext cx="1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44s WB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56378" y="5219908"/>
            <a:ext cx="1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45</a:t>
            </a:r>
            <a:r>
              <a:rPr lang="en-US" dirty="0" smtClean="0"/>
              <a:t>s EB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4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702588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Lead-Lag Sequencing to Facilitate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Two-Stage Cyclist Left Turns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76872"/>
            <a:ext cx="4991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0340"/>
            <a:ext cx="4392488" cy="10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3137" y="331912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0" cmpd="sng">
                  <a:noFill/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EBT</a:t>
            </a:r>
            <a:endParaRPr lang="en-US" b="1" dirty="0">
              <a:ln w="19050" cmpd="sng">
                <a:noFill/>
                <a:prstDash val="solid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313" y="25863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0" cmpd="sng">
                  <a:noFill/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NBT</a:t>
            </a:r>
            <a:endParaRPr lang="en-US" b="1" dirty="0">
              <a:ln w="19050" cmpd="sng">
                <a:noFill/>
                <a:prstDash val="solid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1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08518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Northeastern University </a:t>
            </a:r>
            <a:r>
              <a:rPr lang="en-US" sz="1600" b="1" dirty="0" err="1" smtClean="0"/>
              <a:t>Ped</a:t>
            </a:r>
            <a:r>
              <a:rPr lang="en-US" sz="1600" b="1" dirty="0" smtClean="0"/>
              <a:t> &amp; Bike Crossing Delay Calculator</a:t>
            </a:r>
          </a:p>
          <a:p>
            <a:pPr algn="ctr"/>
            <a:r>
              <a:rPr lang="en-US" sz="1400" dirty="0" smtClean="0"/>
              <a:t>and related files could be downloaded at: </a:t>
            </a:r>
          </a:p>
          <a:p>
            <a:pPr algn="ctr"/>
            <a:r>
              <a:rPr lang="en-US" sz="1400" u="sng" dirty="0" smtClean="0"/>
              <a:t>http</a:t>
            </a:r>
            <a:r>
              <a:rPr lang="en-US" sz="1400" u="sng" dirty="0"/>
              <a:t>://www.northeastern.edu/peter.furth/delaycalculator</a:t>
            </a:r>
            <a:r>
              <a:rPr lang="en-US" sz="1400" u="sng" dirty="0" smtClean="0"/>
              <a:t>/</a:t>
            </a:r>
          </a:p>
        </p:txBody>
      </p:sp>
      <p:pic>
        <p:nvPicPr>
          <p:cNvPr id="6" name="Picture 7" descr="C:\Users\dell\Desktop\未标题-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73" y="6037433"/>
            <a:ext cx="828027" cy="82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89" y="6504534"/>
            <a:ext cx="1944063" cy="3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1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HCM says?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1" y="1484784"/>
            <a:ext cx="21812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3459"/>
            <a:ext cx="7419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" y="3963566"/>
            <a:ext cx="71028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-23812" y="3861048"/>
            <a:ext cx="918051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8144" y="595294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HCM 2000, Chapter 18.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Pedestrians have to cross more than one stage and wait for a WALK in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what if…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460808" y="4183889"/>
            <a:ext cx="8229600" cy="21974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Diagonal crossing.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way?   A-B-C or A-D-C 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two-stage (pedestrian-style) left turns are sometimes allowed to follow one direction only.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460808" y="4581128"/>
            <a:ext cx="8229600" cy="1380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460808" y="2780928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more than one WALK interval per signal cycle.</a:t>
            </a:r>
          </a:p>
          <a:p>
            <a:pPr marL="109728" indent="0">
              <a:buFont typeface="Wingdings 3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4217519" cy="35280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31" y="3926714"/>
            <a:ext cx="4210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35" y="1068352"/>
            <a:ext cx="3286329" cy="3281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08736" y="6242828"/>
            <a:ext cx="362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Boylston Street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Charlesgate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West, Boston</a:t>
            </a:r>
          </a:p>
        </p:txBody>
      </p:sp>
    </p:spTree>
    <p:extLst>
      <p:ext uri="{BB962C8B-B14F-4D97-AF65-F5344CB8AC3E}">
        <p14:creationId xmlns:p14="http://schemas.microsoft.com/office/powerpoint/2010/main" val="2162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and Numerical!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39"/>
            <a:ext cx="4217519" cy="35280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6438900" cy="360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a Tool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85" y="1371316"/>
            <a:ext cx="3855069" cy="295304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下箭头 2"/>
          <p:cNvSpPr/>
          <p:nvPr/>
        </p:nvSpPr>
        <p:spPr>
          <a:xfrm rot="4376065">
            <a:off x="3029309" y="2921274"/>
            <a:ext cx="445534" cy="2807202"/>
          </a:xfrm>
          <a:custGeom>
            <a:avLst/>
            <a:gdLst>
              <a:gd name="connsiteX0" fmla="*/ 0 w 640472"/>
              <a:gd name="connsiteY0" fmla="*/ 1396419 h 1716655"/>
              <a:gd name="connsiteX1" fmla="*/ 160118 w 640472"/>
              <a:gd name="connsiteY1" fmla="*/ 1396419 h 1716655"/>
              <a:gd name="connsiteX2" fmla="*/ 160118 w 640472"/>
              <a:gd name="connsiteY2" fmla="*/ 0 h 1716655"/>
              <a:gd name="connsiteX3" fmla="*/ 480354 w 640472"/>
              <a:gd name="connsiteY3" fmla="*/ 0 h 1716655"/>
              <a:gd name="connsiteX4" fmla="*/ 480354 w 640472"/>
              <a:gd name="connsiteY4" fmla="*/ 1396419 h 1716655"/>
              <a:gd name="connsiteX5" fmla="*/ 640472 w 640472"/>
              <a:gd name="connsiteY5" fmla="*/ 1396419 h 1716655"/>
              <a:gd name="connsiteX6" fmla="*/ 320236 w 640472"/>
              <a:gd name="connsiteY6" fmla="*/ 1716655 h 1716655"/>
              <a:gd name="connsiteX7" fmla="*/ 0 w 640472"/>
              <a:gd name="connsiteY7" fmla="*/ 1396419 h 1716655"/>
              <a:gd name="connsiteX0" fmla="*/ 0 w 640472"/>
              <a:gd name="connsiteY0" fmla="*/ 1396419 h 1716655"/>
              <a:gd name="connsiteX1" fmla="*/ 160118 w 640472"/>
              <a:gd name="connsiteY1" fmla="*/ 1396419 h 1716655"/>
              <a:gd name="connsiteX2" fmla="*/ 309274 w 640472"/>
              <a:gd name="connsiteY2" fmla="*/ 62945 h 1716655"/>
              <a:gd name="connsiteX3" fmla="*/ 480354 w 640472"/>
              <a:gd name="connsiteY3" fmla="*/ 0 h 1716655"/>
              <a:gd name="connsiteX4" fmla="*/ 480354 w 640472"/>
              <a:gd name="connsiteY4" fmla="*/ 1396419 h 1716655"/>
              <a:gd name="connsiteX5" fmla="*/ 640472 w 640472"/>
              <a:gd name="connsiteY5" fmla="*/ 1396419 h 1716655"/>
              <a:gd name="connsiteX6" fmla="*/ 320236 w 640472"/>
              <a:gd name="connsiteY6" fmla="*/ 1716655 h 1716655"/>
              <a:gd name="connsiteX7" fmla="*/ 0 w 640472"/>
              <a:gd name="connsiteY7" fmla="*/ 1396419 h 1716655"/>
              <a:gd name="connsiteX0" fmla="*/ 0 w 630296"/>
              <a:gd name="connsiteY0" fmla="*/ 1417948 h 1716655"/>
              <a:gd name="connsiteX1" fmla="*/ 149942 w 630296"/>
              <a:gd name="connsiteY1" fmla="*/ 1396419 h 1716655"/>
              <a:gd name="connsiteX2" fmla="*/ 299098 w 630296"/>
              <a:gd name="connsiteY2" fmla="*/ 62945 h 1716655"/>
              <a:gd name="connsiteX3" fmla="*/ 470178 w 630296"/>
              <a:gd name="connsiteY3" fmla="*/ 0 h 1716655"/>
              <a:gd name="connsiteX4" fmla="*/ 470178 w 630296"/>
              <a:gd name="connsiteY4" fmla="*/ 1396419 h 1716655"/>
              <a:gd name="connsiteX5" fmla="*/ 630296 w 630296"/>
              <a:gd name="connsiteY5" fmla="*/ 1396419 h 1716655"/>
              <a:gd name="connsiteX6" fmla="*/ 310060 w 630296"/>
              <a:gd name="connsiteY6" fmla="*/ 1716655 h 1716655"/>
              <a:gd name="connsiteX7" fmla="*/ 0 w 630296"/>
              <a:gd name="connsiteY7" fmla="*/ 1417948 h 1716655"/>
              <a:gd name="connsiteX0" fmla="*/ 0 w 620589"/>
              <a:gd name="connsiteY0" fmla="*/ 1460770 h 1716655"/>
              <a:gd name="connsiteX1" fmla="*/ 140235 w 620589"/>
              <a:gd name="connsiteY1" fmla="*/ 1396419 h 1716655"/>
              <a:gd name="connsiteX2" fmla="*/ 289391 w 620589"/>
              <a:gd name="connsiteY2" fmla="*/ 62945 h 1716655"/>
              <a:gd name="connsiteX3" fmla="*/ 460471 w 620589"/>
              <a:gd name="connsiteY3" fmla="*/ 0 h 1716655"/>
              <a:gd name="connsiteX4" fmla="*/ 460471 w 620589"/>
              <a:gd name="connsiteY4" fmla="*/ 1396419 h 1716655"/>
              <a:gd name="connsiteX5" fmla="*/ 620589 w 620589"/>
              <a:gd name="connsiteY5" fmla="*/ 1396419 h 1716655"/>
              <a:gd name="connsiteX6" fmla="*/ 300353 w 620589"/>
              <a:gd name="connsiteY6" fmla="*/ 1716655 h 1716655"/>
              <a:gd name="connsiteX7" fmla="*/ 0 w 620589"/>
              <a:gd name="connsiteY7" fmla="*/ 1460770 h 1716655"/>
              <a:gd name="connsiteX0" fmla="*/ 0 w 620589"/>
              <a:gd name="connsiteY0" fmla="*/ 1460770 h 1716655"/>
              <a:gd name="connsiteX1" fmla="*/ 140235 w 620589"/>
              <a:gd name="connsiteY1" fmla="*/ 1396419 h 1716655"/>
              <a:gd name="connsiteX2" fmla="*/ 289391 w 620589"/>
              <a:gd name="connsiteY2" fmla="*/ 62945 h 1716655"/>
              <a:gd name="connsiteX3" fmla="*/ 460471 w 620589"/>
              <a:gd name="connsiteY3" fmla="*/ 0 h 1716655"/>
              <a:gd name="connsiteX4" fmla="*/ 454211 w 620589"/>
              <a:gd name="connsiteY4" fmla="*/ 1294023 h 1716655"/>
              <a:gd name="connsiteX5" fmla="*/ 620589 w 620589"/>
              <a:gd name="connsiteY5" fmla="*/ 1396419 h 1716655"/>
              <a:gd name="connsiteX6" fmla="*/ 300353 w 620589"/>
              <a:gd name="connsiteY6" fmla="*/ 1716655 h 1716655"/>
              <a:gd name="connsiteX7" fmla="*/ 0 w 620589"/>
              <a:gd name="connsiteY7" fmla="*/ 1460770 h 1716655"/>
              <a:gd name="connsiteX0" fmla="*/ 0 w 734734"/>
              <a:gd name="connsiteY0" fmla="*/ 1460770 h 1716655"/>
              <a:gd name="connsiteX1" fmla="*/ 140235 w 734734"/>
              <a:gd name="connsiteY1" fmla="*/ 1396419 h 1716655"/>
              <a:gd name="connsiteX2" fmla="*/ 289391 w 734734"/>
              <a:gd name="connsiteY2" fmla="*/ 62945 h 1716655"/>
              <a:gd name="connsiteX3" fmla="*/ 460471 w 734734"/>
              <a:gd name="connsiteY3" fmla="*/ 0 h 1716655"/>
              <a:gd name="connsiteX4" fmla="*/ 454211 w 734734"/>
              <a:gd name="connsiteY4" fmla="*/ 1294023 h 1716655"/>
              <a:gd name="connsiteX5" fmla="*/ 734734 w 734734"/>
              <a:gd name="connsiteY5" fmla="*/ 1147556 h 1716655"/>
              <a:gd name="connsiteX6" fmla="*/ 300353 w 734734"/>
              <a:gd name="connsiteY6" fmla="*/ 1716655 h 1716655"/>
              <a:gd name="connsiteX7" fmla="*/ 0 w 734734"/>
              <a:gd name="connsiteY7" fmla="*/ 1460770 h 1716655"/>
              <a:gd name="connsiteX0" fmla="*/ 0 w 734734"/>
              <a:gd name="connsiteY0" fmla="*/ 1460770 h 1716655"/>
              <a:gd name="connsiteX1" fmla="*/ 140235 w 734734"/>
              <a:gd name="connsiteY1" fmla="*/ 1396419 h 1716655"/>
              <a:gd name="connsiteX2" fmla="*/ 289391 w 734734"/>
              <a:gd name="connsiteY2" fmla="*/ 62945 h 1716655"/>
              <a:gd name="connsiteX3" fmla="*/ 460471 w 734734"/>
              <a:gd name="connsiteY3" fmla="*/ 0 h 1716655"/>
              <a:gd name="connsiteX4" fmla="*/ 443983 w 734734"/>
              <a:gd name="connsiteY4" fmla="*/ 1242669 h 1716655"/>
              <a:gd name="connsiteX5" fmla="*/ 734734 w 734734"/>
              <a:gd name="connsiteY5" fmla="*/ 1147556 h 1716655"/>
              <a:gd name="connsiteX6" fmla="*/ 300353 w 734734"/>
              <a:gd name="connsiteY6" fmla="*/ 1716655 h 1716655"/>
              <a:gd name="connsiteX7" fmla="*/ 0 w 734734"/>
              <a:gd name="connsiteY7" fmla="*/ 1460770 h 1716655"/>
              <a:gd name="connsiteX0" fmla="*/ 0 w 736875"/>
              <a:gd name="connsiteY0" fmla="*/ 1460770 h 1716655"/>
              <a:gd name="connsiteX1" fmla="*/ 140235 w 736875"/>
              <a:gd name="connsiteY1" fmla="*/ 1396419 h 1716655"/>
              <a:gd name="connsiteX2" fmla="*/ 289391 w 736875"/>
              <a:gd name="connsiteY2" fmla="*/ 62945 h 1716655"/>
              <a:gd name="connsiteX3" fmla="*/ 460471 w 736875"/>
              <a:gd name="connsiteY3" fmla="*/ 0 h 1716655"/>
              <a:gd name="connsiteX4" fmla="*/ 443983 w 736875"/>
              <a:gd name="connsiteY4" fmla="*/ 1242669 h 1716655"/>
              <a:gd name="connsiteX5" fmla="*/ 736875 w 736875"/>
              <a:gd name="connsiteY5" fmla="*/ 1114938 h 1716655"/>
              <a:gd name="connsiteX6" fmla="*/ 300353 w 736875"/>
              <a:gd name="connsiteY6" fmla="*/ 1716655 h 1716655"/>
              <a:gd name="connsiteX7" fmla="*/ 0 w 736875"/>
              <a:gd name="connsiteY7" fmla="*/ 1460770 h 1716655"/>
              <a:gd name="connsiteX0" fmla="*/ 0 w 736875"/>
              <a:gd name="connsiteY0" fmla="*/ 1460770 h 1716655"/>
              <a:gd name="connsiteX1" fmla="*/ 140235 w 736875"/>
              <a:gd name="connsiteY1" fmla="*/ 1396419 h 1716655"/>
              <a:gd name="connsiteX2" fmla="*/ 289391 w 736875"/>
              <a:gd name="connsiteY2" fmla="*/ 62945 h 1716655"/>
              <a:gd name="connsiteX3" fmla="*/ 460471 w 736875"/>
              <a:gd name="connsiteY3" fmla="*/ 0 h 1716655"/>
              <a:gd name="connsiteX4" fmla="*/ 444869 w 736875"/>
              <a:gd name="connsiteY4" fmla="*/ 1266833 h 1716655"/>
              <a:gd name="connsiteX5" fmla="*/ 736875 w 736875"/>
              <a:gd name="connsiteY5" fmla="*/ 1114938 h 1716655"/>
              <a:gd name="connsiteX6" fmla="*/ 300353 w 736875"/>
              <a:gd name="connsiteY6" fmla="*/ 1716655 h 1716655"/>
              <a:gd name="connsiteX7" fmla="*/ 0 w 736875"/>
              <a:gd name="connsiteY7" fmla="*/ 1460770 h 1716655"/>
              <a:gd name="connsiteX0" fmla="*/ 0 w 703472"/>
              <a:gd name="connsiteY0" fmla="*/ 1460770 h 1716655"/>
              <a:gd name="connsiteX1" fmla="*/ 140235 w 703472"/>
              <a:gd name="connsiteY1" fmla="*/ 1396419 h 1716655"/>
              <a:gd name="connsiteX2" fmla="*/ 289391 w 703472"/>
              <a:gd name="connsiteY2" fmla="*/ 62945 h 1716655"/>
              <a:gd name="connsiteX3" fmla="*/ 460471 w 703472"/>
              <a:gd name="connsiteY3" fmla="*/ 0 h 1716655"/>
              <a:gd name="connsiteX4" fmla="*/ 444869 w 703472"/>
              <a:gd name="connsiteY4" fmla="*/ 1266833 h 1716655"/>
              <a:gd name="connsiteX5" fmla="*/ 703472 w 703472"/>
              <a:gd name="connsiteY5" fmla="*/ 1148286 h 1716655"/>
              <a:gd name="connsiteX6" fmla="*/ 300353 w 703472"/>
              <a:gd name="connsiteY6" fmla="*/ 1716655 h 1716655"/>
              <a:gd name="connsiteX7" fmla="*/ 0 w 703472"/>
              <a:gd name="connsiteY7" fmla="*/ 1460770 h 171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472" h="1716655">
                <a:moveTo>
                  <a:pt x="0" y="1460770"/>
                </a:moveTo>
                <a:lnTo>
                  <a:pt x="140235" y="1396419"/>
                </a:lnTo>
                <a:lnTo>
                  <a:pt x="289391" y="62945"/>
                </a:lnTo>
                <a:lnTo>
                  <a:pt x="460471" y="0"/>
                </a:lnTo>
                <a:cubicBezTo>
                  <a:pt x="458384" y="431341"/>
                  <a:pt x="446956" y="835492"/>
                  <a:pt x="444869" y="1266833"/>
                </a:cubicBezTo>
                <a:lnTo>
                  <a:pt x="703472" y="1148286"/>
                </a:lnTo>
                <a:lnTo>
                  <a:pt x="300353" y="1716655"/>
                </a:lnTo>
                <a:lnTo>
                  <a:pt x="0" y="1460770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673009"/>
            <a:ext cx="96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</a:rPr>
              <a:t>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6082" y="5664441"/>
            <a:ext cx="123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</a:rPr>
              <a:t>Engineering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2979" y="5673009"/>
            <a:ext cx="121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solidFill>
                    <a:prstClr val="white">
                      <a:lumMod val="95000"/>
                    </a:prstClr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</a:rPr>
              <a:t>Community</a:t>
            </a:r>
          </a:p>
        </p:txBody>
      </p:sp>
      <p:sp>
        <p:nvSpPr>
          <p:cNvPr id="9" name="下箭头 7"/>
          <p:cNvSpPr/>
          <p:nvPr/>
        </p:nvSpPr>
        <p:spPr>
          <a:xfrm rot="17269607">
            <a:off x="5992658" y="2932800"/>
            <a:ext cx="485219" cy="2868820"/>
          </a:xfrm>
          <a:custGeom>
            <a:avLst/>
            <a:gdLst>
              <a:gd name="connsiteX0" fmla="*/ 0 w 473195"/>
              <a:gd name="connsiteY0" fmla="*/ 2515010 h 2751607"/>
              <a:gd name="connsiteX1" fmla="*/ 118299 w 473195"/>
              <a:gd name="connsiteY1" fmla="*/ 2515010 h 2751607"/>
              <a:gd name="connsiteX2" fmla="*/ 118299 w 473195"/>
              <a:gd name="connsiteY2" fmla="*/ 0 h 2751607"/>
              <a:gd name="connsiteX3" fmla="*/ 354896 w 473195"/>
              <a:gd name="connsiteY3" fmla="*/ 0 h 2751607"/>
              <a:gd name="connsiteX4" fmla="*/ 354896 w 473195"/>
              <a:gd name="connsiteY4" fmla="*/ 2515010 h 2751607"/>
              <a:gd name="connsiteX5" fmla="*/ 473195 w 473195"/>
              <a:gd name="connsiteY5" fmla="*/ 2515010 h 2751607"/>
              <a:gd name="connsiteX6" fmla="*/ 236598 w 473195"/>
              <a:gd name="connsiteY6" fmla="*/ 2751607 h 2751607"/>
              <a:gd name="connsiteX7" fmla="*/ 0 w 473195"/>
              <a:gd name="connsiteY7" fmla="*/ 2515010 h 2751607"/>
              <a:gd name="connsiteX0" fmla="*/ 0 w 473195"/>
              <a:gd name="connsiteY0" fmla="*/ 2515010 h 2751607"/>
              <a:gd name="connsiteX1" fmla="*/ 137787 w 473195"/>
              <a:gd name="connsiteY1" fmla="*/ 2339656 h 2751607"/>
              <a:gd name="connsiteX2" fmla="*/ 118299 w 473195"/>
              <a:gd name="connsiteY2" fmla="*/ 0 h 2751607"/>
              <a:gd name="connsiteX3" fmla="*/ 354896 w 473195"/>
              <a:gd name="connsiteY3" fmla="*/ 0 h 2751607"/>
              <a:gd name="connsiteX4" fmla="*/ 354896 w 473195"/>
              <a:gd name="connsiteY4" fmla="*/ 2515010 h 2751607"/>
              <a:gd name="connsiteX5" fmla="*/ 473195 w 473195"/>
              <a:gd name="connsiteY5" fmla="*/ 2515010 h 2751607"/>
              <a:gd name="connsiteX6" fmla="*/ 236598 w 473195"/>
              <a:gd name="connsiteY6" fmla="*/ 2751607 h 2751607"/>
              <a:gd name="connsiteX7" fmla="*/ 0 w 473195"/>
              <a:gd name="connsiteY7" fmla="*/ 2515010 h 2751607"/>
              <a:gd name="connsiteX0" fmla="*/ 0 w 577266"/>
              <a:gd name="connsiteY0" fmla="*/ 2061023 h 2751607"/>
              <a:gd name="connsiteX1" fmla="*/ 241858 w 577266"/>
              <a:gd name="connsiteY1" fmla="*/ 2339656 h 2751607"/>
              <a:gd name="connsiteX2" fmla="*/ 222370 w 577266"/>
              <a:gd name="connsiteY2" fmla="*/ 0 h 2751607"/>
              <a:gd name="connsiteX3" fmla="*/ 458967 w 577266"/>
              <a:gd name="connsiteY3" fmla="*/ 0 h 2751607"/>
              <a:gd name="connsiteX4" fmla="*/ 458967 w 577266"/>
              <a:gd name="connsiteY4" fmla="*/ 2515010 h 2751607"/>
              <a:gd name="connsiteX5" fmla="*/ 577266 w 577266"/>
              <a:gd name="connsiteY5" fmla="*/ 2515010 h 2751607"/>
              <a:gd name="connsiteX6" fmla="*/ 340669 w 577266"/>
              <a:gd name="connsiteY6" fmla="*/ 2751607 h 2751607"/>
              <a:gd name="connsiteX7" fmla="*/ 0 w 577266"/>
              <a:gd name="connsiteY7" fmla="*/ 2061023 h 2751607"/>
              <a:gd name="connsiteX0" fmla="*/ 0 w 637180"/>
              <a:gd name="connsiteY0" fmla="*/ 2061023 h 2751607"/>
              <a:gd name="connsiteX1" fmla="*/ 241858 w 637180"/>
              <a:gd name="connsiteY1" fmla="*/ 2339656 h 2751607"/>
              <a:gd name="connsiteX2" fmla="*/ 222370 w 637180"/>
              <a:gd name="connsiteY2" fmla="*/ 0 h 2751607"/>
              <a:gd name="connsiteX3" fmla="*/ 458967 w 637180"/>
              <a:gd name="connsiteY3" fmla="*/ 0 h 2751607"/>
              <a:gd name="connsiteX4" fmla="*/ 458967 w 637180"/>
              <a:gd name="connsiteY4" fmla="*/ 2515010 h 2751607"/>
              <a:gd name="connsiteX5" fmla="*/ 637180 w 637180"/>
              <a:gd name="connsiteY5" fmla="*/ 2571797 h 2751607"/>
              <a:gd name="connsiteX6" fmla="*/ 340669 w 637180"/>
              <a:gd name="connsiteY6" fmla="*/ 2751607 h 2751607"/>
              <a:gd name="connsiteX7" fmla="*/ 0 w 637180"/>
              <a:gd name="connsiteY7" fmla="*/ 2061023 h 2751607"/>
              <a:gd name="connsiteX0" fmla="*/ 0 w 637180"/>
              <a:gd name="connsiteY0" fmla="*/ 2061023 h 2751607"/>
              <a:gd name="connsiteX1" fmla="*/ 241858 w 637180"/>
              <a:gd name="connsiteY1" fmla="*/ 2339656 h 2751607"/>
              <a:gd name="connsiteX2" fmla="*/ 222370 w 637180"/>
              <a:gd name="connsiteY2" fmla="*/ 0 h 2751607"/>
              <a:gd name="connsiteX3" fmla="*/ 458967 w 637180"/>
              <a:gd name="connsiteY3" fmla="*/ 0 h 2751607"/>
              <a:gd name="connsiteX4" fmla="*/ 453266 w 637180"/>
              <a:gd name="connsiteY4" fmla="*/ 2392505 h 2751607"/>
              <a:gd name="connsiteX5" fmla="*/ 637180 w 637180"/>
              <a:gd name="connsiteY5" fmla="*/ 2571797 h 2751607"/>
              <a:gd name="connsiteX6" fmla="*/ 340669 w 637180"/>
              <a:gd name="connsiteY6" fmla="*/ 2751607 h 2751607"/>
              <a:gd name="connsiteX7" fmla="*/ 0 w 637180"/>
              <a:gd name="connsiteY7" fmla="*/ 2061023 h 2751607"/>
              <a:gd name="connsiteX0" fmla="*/ 0 w 637180"/>
              <a:gd name="connsiteY0" fmla="*/ 2061023 h 2751607"/>
              <a:gd name="connsiteX1" fmla="*/ 252864 w 637180"/>
              <a:gd name="connsiteY1" fmla="*/ 2286152 h 2751607"/>
              <a:gd name="connsiteX2" fmla="*/ 222370 w 637180"/>
              <a:gd name="connsiteY2" fmla="*/ 0 h 2751607"/>
              <a:gd name="connsiteX3" fmla="*/ 458967 w 637180"/>
              <a:gd name="connsiteY3" fmla="*/ 0 h 2751607"/>
              <a:gd name="connsiteX4" fmla="*/ 453266 w 637180"/>
              <a:gd name="connsiteY4" fmla="*/ 2392505 h 2751607"/>
              <a:gd name="connsiteX5" fmla="*/ 637180 w 637180"/>
              <a:gd name="connsiteY5" fmla="*/ 2571797 h 2751607"/>
              <a:gd name="connsiteX6" fmla="*/ 340669 w 637180"/>
              <a:gd name="connsiteY6" fmla="*/ 2751607 h 2751607"/>
              <a:gd name="connsiteX7" fmla="*/ 0 w 637180"/>
              <a:gd name="connsiteY7" fmla="*/ 2061023 h 2751607"/>
              <a:gd name="connsiteX0" fmla="*/ 0 w 637180"/>
              <a:gd name="connsiteY0" fmla="*/ 2061023 h 2751607"/>
              <a:gd name="connsiteX1" fmla="*/ 254834 w 637180"/>
              <a:gd name="connsiteY1" fmla="*/ 2243600 h 2751607"/>
              <a:gd name="connsiteX2" fmla="*/ 222370 w 637180"/>
              <a:gd name="connsiteY2" fmla="*/ 0 h 2751607"/>
              <a:gd name="connsiteX3" fmla="*/ 458967 w 637180"/>
              <a:gd name="connsiteY3" fmla="*/ 0 h 2751607"/>
              <a:gd name="connsiteX4" fmla="*/ 453266 w 637180"/>
              <a:gd name="connsiteY4" fmla="*/ 2392505 h 2751607"/>
              <a:gd name="connsiteX5" fmla="*/ 637180 w 637180"/>
              <a:gd name="connsiteY5" fmla="*/ 2571797 h 2751607"/>
              <a:gd name="connsiteX6" fmla="*/ 340669 w 637180"/>
              <a:gd name="connsiteY6" fmla="*/ 2751607 h 2751607"/>
              <a:gd name="connsiteX7" fmla="*/ 0 w 637180"/>
              <a:gd name="connsiteY7" fmla="*/ 2061023 h 2751607"/>
              <a:gd name="connsiteX0" fmla="*/ 0 w 644194"/>
              <a:gd name="connsiteY0" fmla="*/ 1966885 h 2751607"/>
              <a:gd name="connsiteX1" fmla="*/ 261848 w 644194"/>
              <a:gd name="connsiteY1" fmla="*/ 2243600 h 2751607"/>
              <a:gd name="connsiteX2" fmla="*/ 229384 w 644194"/>
              <a:gd name="connsiteY2" fmla="*/ 0 h 2751607"/>
              <a:gd name="connsiteX3" fmla="*/ 465981 w 644194"/>
              <a:gd name="connsiteY3" fmla="*/ 0 h 2751607"/>
              <a:gd name="connsiteX4" fmla="*/ 460280 w 644194"/>
              <a:gd name="connsiteY4" fmla="*/ 2392505 h 2751607"/>
              <a:gd name="connsiteX5" fmla="*/ 644194 w 644194"/>
              <a:gd name="connsiteY5" fmla="*/ 2571797 h 2751607"/>
              <a:gd name="connsiteX6" fmla="*/ 347683 w 644194"/>
              <a:gd name="connsiteY6" fmla="*/ 2751607 h 2751607"/>
              <a:gd name="connsiteX7" fmla="*/ 0 w 644194"/>
              <a:gd name="connsiteY7" fmla="*/ 1966885 h 2751607"/>
              <a:gd name="connsiteX0" fmla="*/ 0 w 644194"/>
              <a:gd name="connsiteY0" fmla="*/ 1966885 h 2821870"/>
              <a:gd name="connsiteX1" fmla="*/ 261848 w 644194"/>
              <a:gd name="connsiteY1" fmla="*/ 2243600 h 2821870"/>
              <a:gd name="connsiteX2" fmla="*/ 229384 w 644194"/>
              <a:gd name="connsiteY2" fmla="*/ 0 h 2821870"/>
              <a:gd name="connsiteX3" fmla="*/ 465981 w 644194"/>
              <a:gd name="connsiteY3" fmla="*/ 0 h 2821870"/>
              <a:gd name="connsiteX4" fmla="*/ 460280 w 644194"/>
              <a:gd name="connsiteY4" fmla="*/ 2392505 h 2821870"/>
              <a:gd name="connsiteX5" fmla="*/ 644194 w 644194"/>
              <a:gd name="connsiteY5" fmla="*/ 2571797 h 2821870"/>
              <a:gd name="connsiteX6" fmla="*/ 330216 w 644194"/>
              <a:gd name="connsiteY6" fmla="*/ 2821870 h 2821870"/>
              <a:gd name="connsiteX7" fmla="*/ 0 w 644194"/>
              <a:gd name="connsiteY7" fmla="*/ 1966885 h 2821870"/>
              <a:gd name="connsiteX0" fmla="*/ 0 w 644194"/>
              <a:gd name="connsiteY0" fmla="*/ 1966885 h 2898594"/>
              <a:gd name="connsiteX1" fmla="*/ 261848 w 644194"/>
              <a:gd name="connsiteY1" fmla="*/ 2243600 h 2898594"/>
              <a:gd name="connsiteX2" fmla="*/ 229384 w 644194"/>
              <a:gd name="connsiteY2" fmla="*/ 0 h 2898594"/>
              <a:gd name="connsiteX3" fmla="*/ 465981 w 644194"/>
              <a:gd name="connsiteY3" fmla="*/ 0 h 2898594"/>
              <a:gd name="connsiteX4" fmla="*/ 460280 w 644194"/>
              <a:gd name="connsiteY4" fmla="*/ 2392505 h 2898594"/>
              <a:gd name="connsiteX5" fmla="*/ 644194 w 644194"/>
              <a:gd name="connsiteY5" fmla="*/ 2571797 h 2898594"/>
              <a:gd name="connsiteX6" fmla="*/ 329507 w 644194"/>
              <a:gd name="connsiteY6" fmla="*/ 2898594 h 2898594"/>
              <a:gd name="connsiteX7" fmla="*/ 0 w 644194"/>
              <a:gd name="connsiteY7" fmla="*/ 1966885 h 2898594"/>
              <a:gd name="connsiteX0" fmla="*/ 0 w 644194"/>
              <a:gd name="connsiteY0" fmla="*/ 1966885 h 2898594"/>
              <a:gd name="connsiteX1" fmla="*/ 261848 w 644194"/>
              <a:gd name="connsiteY1" fmla="*/ 2243600 h 2898594"/>
              <a:gd name="connsiteX2" fmla="*/ 229384 w 644194"/>
              <a:gd name="connsiteY2" fmla="*/ 0 h 2898594"/>
              <a:gd name="connsiteX3" fmla="*/ 393316 w 644194"/>
              <a:gd name="connsiteY3" fmla="*/ 157257 h 2898594"/>
              <a:gd name="connsiteX4" fmla="*/ 460280 w 644194"/>
              <a:gd name="connsiteY4" fmla="*/ 2392505 h 2898594"/>
              <a:gd name="connsiteX5" fmla="*/ 644194 w 644194"/>
              <a:gd name="connsiteY5" fmla="*/ 2571797 h 2898594"/>
              <a:gd name="connsiteX6" fmla="*/ 329507 w 644194"/>
              <a:gd name="connsiteY6" fmla="*/ 2898594 h 2898594"/>
              <a:gd name="connsiteX7" fmla="*/ 0 w 644194"/>
              <a:gd name="connsiteY7" fmla="*/ 1966885 h 289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194" h="2898594">
                <a:moveTo>
                  <a:pt x="0" y="1966885"/>
                </a:moveTo>
                <a:lnTo>
                  <a:pt x="261848" y="2243600"/>
                </a:lnTo>
                <a:lnTo>
                  <a:pt x="229384" y="0"/>
                </a:lnTo>
                <a:lnTo>
                  <a:pt x="393316" y="157257"/>
                </a:lnTo>
                <a:cubicBezTo>
                  <a:pt x="391416" y="954759"/>
                  <a:pt x="462180" y="1595003"/>
                  <a:pt x="460280" y="2392505"/>
                </a:cubicBezTo>
                <a:lnTo>
                  <a:pt x="644194" y="2571797"/>
                </a:lnTo>
                <a:lnTo>
                  <a:pt x="329507" y="2898594"/>
                </a:lnTo>
                <a:lnTo>
                  <a:pt x="0" y="1966885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下箭头 8"/>
          <p:cNvSpPr/>
          <p:nvPr/>
        </p:nvSpPr>
        <p:spPr>
          <a:xfrm>
            <a:off x="4448069" y="3916931"/>
            <a:ext cx="404066" cy="814861"/>
          </a:xfrm>
          <a:custGeom>
            <a:avLst/>
            <a:gdLst>
              <a:gd name="connsiteX0" fmla="*/ 0 w 447497"/>
              <a:gd name="connsiteY0" fmla="*/ 1072396 h 1296144"/>
              <a:gd name="connsiteX1" fmla="*/ 111874 w 447497"/>
              <a:gd name="connsiteY1" fmla="*/ 1072396 h 1296144"/>
              <a:gd name="connsiteX2" fmla="*/ 111874 w 447497"/>
              <a:gd name="connsiteY2" fmla="*/ 0 h 1296144"/>
              <a:gd name="connsiteX3" fmla="*/ 335623 w 447497"/>
              <a:gd name="connsiteY3" fmla="*/ 0 h 1296144"/>
              <a:gd name="connsiteX4" fmla="*/ 335623 w 447497"/>
              <a:gd name="connsiteY4" fmla="*/ 1072396 h 1296144"/>
              <a:gd name="connsiteX5" fmla="*/ 447497 w 447497"/>
              <a:gd name="connsiteY5" fmla="*/ 1072396 h 1296144"/>
              <a:gd name="connsiteX6" fmla="*/ 223749 w 447497"/>
              <a:gd name="connsiteY6" fmla="*/ 1296144 h 1296144"/>
              <a:gd name="connsiteX7" fmla="*/ 0 w 447497"/>
              <a:gd name="connsiteY7" fmla="*/ 1072396 h 1296144"/>
              <a:gd name="connsiteX0" fmla="*/ 0 w 549097"/>
              <a:gd name="connsiteY0" fmla="*/ 1069221 h 1296144"/>
              <a:gd name="connsiteX1" fmla="*/ 213474 w 549097"/>
              <a:gd name="connsiteY1" fmla="*/ 1072396 h 1296144"/>
              <a:gd name="connsiteX2" fmla="*/ 213474 w 549097"/>
              <a:gd name="connsiteY2" fmla="*/ 0 h 1296144"/>
              <a:gd name="connsiteX3" fmla="*/ 437223 w 549097"/>
              <a:gd name="connsiteY3" fmla="*/ 0 h 1296144"/>
              <a:gd name="connsiteX4" fmla="*/ 437223 w 549097"/>
              <a:gd name="connsiteY4" fmla="*/ 1072396 h 1296144"/>
              <a:gd name="connsiteX5" fmla="*/ 549097 w 549097"/>
              <a:gd name="connsiteY5" fmla="*/ 1072396 h 1296144"/>
              <a:gd name="connsiteX6" fmla="*/ 325349 w 549097"/>
              <a:gd name="connsiteY6" fmla="*/ 1296144 h 1296144"/>
              <a:gd name="connsiteX7" fmla="*/ 0 w 549097"/>
              <a:gd name="connsiteY7" fmla="*/ 1069221 h 1296144"/>
              <a:gd name="connsiteX0" fmla="*/ 0 w 637997"/>
              <a:gd name="connsiteY0" fmla="*/ 1069221 h 1296144"/>
              <a:gd name="connsiteX1" fmla="*/ 213474 w 637997"/>
              <a:gd name="connsiteY1" fmla="*/ 1072396 h 1296144"/>
              <a:gd name="connsiteX2" fmla="*/ 213474 w 637997"/>
              <a:gd name="connsiteY2" fmla="*/ 0 h 1296144"/>
              <a:gd name="connsiteX3" fmla="*/ 437223 w 637997"/>
              <a:gd name="connsiteY3" fmla="*/ 0 h 1296144"/>
              <a:gd name="connsiteX4" fmla="*/ 437223 w 637997"/>
              <a:gd name="connsiteY4" fmla="*/ 1072396 h 1296144"/>
              <a:gd name="connsiteX5" fmla="*/ 637997 w 637997"/>
              <a:gd name="connsiteY5" fmla="*/ 1066046 h 1296144"/>
              <a:gd name="connsiteX6" fmla="*/ 325349 w 637997"/>
              <a:gd name="connsiteY6" fmla="*/ 1296144 h 1296144"/>
              <a:gd name="connsiteX7" fmla="*/ 0 w 637997"/>
              <a:gd name="connsiteY7" fmla="*/ 1069221 h 1296144"/>
              <a:gd name="connsiteX0" fmla="*/ 0 w 637997"/>
              <a:gd name="connsiteY0" fmla="*/ 1069221 h 1296144"/>
              <a:gd name="connsiteX1" fmla="*/ 213474 w 637997"/>
              <a:gd name="connsiteY1" fmla="*/ 1072396 h 1296144"/>
              <a:gd name="connsiteX2" fmla="*/ 245224 w 637997"/>
              <a:gd name="connsiteY2" fmla="*/ 9525 h 1296144"/>
              <a:gd name="connsiteX3" fmla="*/ 437223 w 637997"/>
              <a:gd name="connsiteY3" fmla="*/ 0 h 1296144"/>
              <a:gd name="connsiteX4" fmla="*/ 437223 w 637997"/>
              <a:gd name="connsiteY4" fmla="*/ 1072396 h 1296144"/>
              <a:gd name="connsiteX5" fmla="*/ 637997 w 637997"/>
              <a:gd name="connsiteY5" fmla="*/ 1066046 h 1296144"/>
              <a:gd name="connsiteX6" fmla="*/ 325349 w 637997"/>
              <a:gd name="connsiteY6" fmla="*/ 1296144 h 1296144"/>
              <a:gd name="connsiteX7" fmla="*/ 0 w 637997"/>
              <a:gd name="connsiteY7" fmla="*/ 1069221 h 1296144"/>
              <a:gd name="connsiteX0" fmla="*/ 0 w 637997"/>
              <a:gd name="connsiteY0" fmla="*/ 1059696 h 1286619"/>
              <a:gd name="connsiteX1" fmla="*/ 213474 w 637997"/>
              <a:gd name="connsiteY1" fmla="*/ 1062871 h 1286619"/>
              <a:gd name="connsiteX2" fmla="*/ 245224 w 637997"/>
              <a:gd name="connsiteY2" fmla="*/ 0 h 1286619"/>
              <a:gd name="connsiteX3" fmla="*/ 395948 w 637997"/>
              <a:gd name="connsiteY3" fmla="*/ 0 h 1286619"/>
              <a:gd name="connsiteX4" fmla="*/ 437223 w 637997"/>
              <a:gd name="connsiteY4" fmla="*/ 1062871 h 1286619"/>
              <a:gd name="connsiteX5" fmla="*/ 637997 w 637997"/>
              <a:gd name="connsiteY5" fmla="*/ 1056521 h 1286619"/>
              <a:gd name="connsiteX6" fmla="*/ 325349 w 637997"/>
              <a:gd name="connsiteY6" fmla="*/ 1286619 h 1286619"/>
              <a:gd name="connsiteX7" fmla="*/ 0 w 637997"/>
              <a:gd name="connsiteY7" fmla="*/ 1059696 h 1286619"/>
              <a:gd name="connsiteX0" fmla="*/ 0 w 637997"/>
              <a:gd name="connsiteY0" fmla="*/ 1059696 h 1286619"/>
              <a:gd name="connsiteX1" fmla="*/ 213474 w 637997"/>
              <a:gd name="connsiteY1" fmla="*/ 1062871 h 1286619"/>
              <a:gd name="connsiteX2" fmla="*/ 245224 w 637997"/>
              <a:gd name="connsiteY2" fmla="*/ 0 h 1286619"/>
              <a:gd name="connsiteX3" fmla="*/ 373723 w 637997"/>
              <a:gd name="connsiteY3" fmla="*/ 3175 h 1286619"/>
              <a:gd name="connsiteX4" fmla="*/ 437223 w 637997"/>
              <a:gd name="connsiteY4" fmla="*/ 1062871 h 1286619"/>
              <a:gd name="connsiteX5" fmla="*/ 637997 w 637997"/>
              <a:gd name="connsiteY5" fmla="*/ 1056521 h 1286619"/>
              <a:gd name="connsiteX6" fmla="*/ 325349 w 637997"/>
              <a:gd name="connsiteY6" fmla="*/ 1286619 h 1286619"/>
              <a:gd name="connsiteX7" fmla="*/ 0 w 637997"/>
              <a:gd name="connsiteY7" fmla="*/ 1059696 h 1286619"/>
              <a:gd name="connsiteX0" fmla="*/ 0 w 637997"/>
              <a:gd name="connsiteY0" fmla="*/ 1059696 h 1286619"/>
              <a:gd name="connsiteX1" fmla="*/ 213474 w 637997"/>
              <a:gd name="connsiteY1" fmla="*/ 1062871 h 1286619"/>
              <a:gd name="connsiteX2" fmla="*/ 276974 w 637997"/>
              <a:gd name="connsiteY2" fmla="*/ 0 h 1286619"/>
              <a:gd name="connsiteX3" fmla="*/ 373723 w 637997"/>
              <a:gd name="connsiteY3" fmla="*/ 3175 h 1286619"/>
              <a:gd name="connsiteX4" fmla="*/ 437223 w 637997"/>
              <a:gd name="connsiteY4" fmla="*/ 1062871 h 1286619"/>
              <a:gd name="connsiteX5" fmla="*/ 637997 w 637997"/>
              <a:gd name="connsiteY5" fmla="*/ 1056521 h 1286619"/>
              <a:gd name="connsiteX6" fmla="*/ 325349 w 637997"/>
              <a:gd name="connsiteY6" fmla="*/ 1286619 h 1286619"/>
              <a:gd name="connsiteX7" fmla="*/ 0 w 637997"/>
              <a:gd name="connsiteY7" fmla="*/ 1059696 h 1286619"/>
              <a:gd name="connsiteX0" fmla="*/ 0 w 637997"/>
              <a:gd name="connsiteY0" fmla="*/ 1059696 h 1286619"/>
              <a:gd name="connsiteX1" fmla="*/ 213474 w 637997"/>
              <a:gd name="connsiteY1" fmla="*/ 1062871 h 1286619"/>
              <a:gd name="connsiteX2" fmla="*/ 245224 w 637997"/>
              <a:gd name="connsiteY2" fmla="*/ 0 h 1286619"/>
              <a:gd name="connsiteX3" fmla="*/ 373723 w 637997"/>
              <a:gd name="connsiteY3" fmla="*/ 3175 h 1286619"/>
              <a:gd name="connsiteX4" fmla="*/ 437223 w 637997"/>
              <a:gd name="connsiteY4" fmla="*/ 1062871 h 1286619"/>
              <a:gd name="connsiteX5" fmla="*/ 637997 w 637997"/>
              <a:gd name="connsiteY5" fmla="*/ 1056521 h 1286619"/>
              <a:gd name="connsiteX6" fmla="*/ 325349 w 637997"/>
              <a:gd name="connsiteY6" fmla="*/ 1286619 h 1286619"/>
              <a:gd name="connsiteX7" fmla="*/ 0 w 637997"/>
              <a:gd name="connsiteY7" fmla="*/ 1059696 h 1286619"/>
              <a:gd name="connsiteX0" fmla="*/ 0 w 637997"/>
              <a:gd name="connsiteY0" fmla="*/ 1059696 h 1286619"/>
              <a:gd name="connsiteX1" fmla="*/ 213474 w 637997"/>
              <a:gd name="connsiteY1" fmla="*/ 1062871 h 1286619"/>
              <a:gd name="connsiteX2" fmla="*/ 245224 w 637997"/>
              <a:gd name="connsiteY2" fmla="*/ 0 h 1286619"/>
              <a:gd name="connsiteX3" fmla="*/ 418173 w 637997"/>
              <a:gd name="connsiteY3" fmla="*/ 3175 h 1286619"/>
              <a:gd name="connsiteX4" fmla="*/ 437223 w 637997"/>
              <a:gd name="connsiteY4" fmla="*/ 1062871 h 1286619"/>
              <a:gd name="connsiteX5" fmla="*/ 637997 w 637997"/>
              <a:gd name="connsiteY5" fmla="*/ 1056521 h 1286619"/>
              <a:gd name="connsiteX6" fmla="*/ 325349 w 637997"/>
              <a:gd name="connsiteY6" fmla="*/ 1286619 h 1286619"/>
              <a:gd name="connsiteX7" fmla="*/ 0 w 637997"/>
              <a:gd name="connsiteY7" fmla="*/ 1059696 h 12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997" h="1286619">
                <a:moveTo>
                  <a:pt x="0" y="1059696"/>
                </a:moveTo>
                <a:lnTo>
                  <a:pt x="213474" y="1062871"/>
                </a:lnTo>
                <a:lnTo>
                  <a:pt x="245224" y="0"/>
                </a:lnTo>
                <a:lnTo>
                  <a:pt x="418173" y="3175"/>
                </a:lnTo>
                <a:lnTo>
                  <a:pt x="437223" y="1062871"/>
                </a:lnTo>
                <a:lnTo>
                  <a:pt x="637997" y="1056521"/>
                </a:lnTo>
                <a:lnTo>
                  <a:pt x="325349" y="1286619"/>
                </a:lnTo>
                <a:lnTo>
                  <a:pt x="0" y="1059696"/>
                </a:lnTo>
                <a:close/>
              </a:path>
            </a:pathLst>
          </a:custGeom>
          <a:solidFill>
            <a:srgbClr val="7030A0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8571"/>
              </p:ext>
            </p:extLst>
          </p:nvPr>
        </p:nvGraphicFramePr>
        <p:xfrm>
          <a:off x="827584" y="4478277"/>
          <a:ext cx="2234658" cy="123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46" y="4821918"/>
            <a:ext cx="793976" cy="8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dell\Desktop\Pro\Draw\画图用的细碎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03" y="4837557"/>
            <a:ext cx="933031" cy="699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702588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Northeastern University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Bike Crossing Delay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Calculator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374419" cy="315130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线形标注 2 5"/>
          <p:cNvSpPr/>
          <p:nvPr/>
        </p:nvSpPr>
        <p:spPr>
          <a:xfrm>
            <a:off x="5796136" y="4941168"/>
            <a:ext cx="3229777" cy="1733216"/>
          </a:xfrm>
          <a:prstGeom prst="borderCallout2">
            <a:avLst>
              <a:gd name="adj1" fmla="val -2275"/>
              <a:gd name="adj2" fmla="val 17329"/>
              <a:gd name="adj3" fmla="val -2239"/>
              <a:gd name="adj4" fmla="val 17688"/>
              <a:gd name="adj5" fmla="val -26801"/>
              <a:gd name="adj6" fmla="val 17743"/>
            </a:avLst>
          </a:prstGeom>
          <a:solidFill>
            <a:srgbClr val="ADD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2739"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‘Diagonal Crossing’ </a:t>
            </a:r>
          </a:p>
          <a:p>
            <a:pPr lvl="0" algn="ctr" defTabSz="972739">
              <a:defRPr/>
            </a:pPr>
            <a:r>
              <a:rPr lang="en-US" kern="0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the situation where pedestrians or bikes need to cross the intersection diagonally, and therefore make a two-stage crossing, with path choice</a:t>
            </a:r>
            <a:r>
              <a:rPr lang="en-US" kern="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0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107504" y="2132856"/>
            <a:ext cx="2304255" cy="2807321"/>
          </a:xfrm>
          <a:prstGeom prst="borderCallout2">
            <a:avLst>
              <a:gd name="adj1" fmla="val 82048"/>
              <a:gd name="adj2" fmla="val 99200"/>
              <a:gd name="adj3" fmla="val 82600"/>
              <a:gd name="adj4" fmla="val 100225"/>
              <a:gd name="adj5" fmla="val 82562"/>
              <a:gd name="adj6" fmla="val 131747"/>
            </a:avLst>
          </a:prstGeom>
          <a:solidFill>
            <a:srgbClr val="ADD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2739"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‘Multi-stage Crossing’</a:t>
            </a:r>
          </a:p>
          <a:p>
            <a:pPr lvl="0" algn="ctr" defTabSz="972739">
              <a:defRPr/>
            </a:pPr>
            <a:r>
              <a:rPr lang="en-US" kern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kern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accounts for the crossing where pedestrians or bikes have to cross many stages and wait for WALK interval during each stage</a:t>
            </a:r>
            <a:r>
              <a:rPr lang="en-US" kern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.</a:t>
            </a:r>
            <a:endParaRPr lang="en-US" kern="0" dirty="0">
              <a:ln w="18415" cmpd="sng">
                <a:noFill/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Example: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two-stage </a:t>
            </a:r>
            <a:r>
              <a:rPr lang="en-US" sz="4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endParaRPr lang="en-US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C:\Users\dell\Desktop\Pro\Northeastern University Ped &amp; Bike Crossing Delay Calculator\Figures for User Guide\Figure 4\Figure 4 New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2699"/>
            <a:ext cx="4462375" cy="1983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10" y="3537576"/>
            <a:ext cx="4397055" cy="16883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5271" y="4047455"/>
            <a:ext cx="296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Layout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612" y="3054366"/>
            <a:ext cx="292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Signal Timing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2783" y="6581001"/>
            <a:ext cx="341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Paul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Street @ Beacon Street in Brookline, 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" y="1556792"/>
            <a:ext cx="7138230" cy="4224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5" y="1556792"/>
            <a:ext cx="7138230" cy="4224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图片 10" descr="C:\Users\dell\Desktop\Pro\Northeastern University Ped &amp; Bike Crossing Delay Calculator\Figures for User Guide\Figure 4\Figure 4 New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9437"/>
            <a:ext cx="4462375" cy="1983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14589"/>
            <a:ext cx="4158084" cy="1798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C:\Users\dell\Desktop\Multi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5" y="1556793"/>
            <a:ext cx="7138230" cy="42245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Example: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endParaRPr 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96" y="3284984"/>
            <a:ext cx="2562225" cy="25577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7" y="1993359"/>
            <a:ext cx="5486400" cy="10337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5996206"/>
            <a:ext cx="296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Layout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7132" y="3027139"/>
            <a:ext cx="292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Signal Timing Plan</a:t>
            </a:r>
          </a:p>
        </p:txBody>
      </p:sp>
      <p:sp>
        <p:nvSpPr>
          <p:cNvPr id="9" name="圆角右箭头 8"/>
          <p:cNvSpPr/>
          <p:nvPr/>
        </p:nvSpPr>
        <p:spPr>
          <a:xfrm>
            <a:off x="6285914" y="3966029"/>
            <a:ext cx="1008112" cy="1008113"/>
          </a:xfrm>
          <a:prstGeom prst="bentArrow">
            <a:avLst>
              <a:gd name="adj1" fmla="val 6786"/>
              <a:gd name="adj2" fmla="val 13290"/>
              <a:gd name="adj3" fmla="val 25000"/>
              <a:gd name="adj4" fmla="val 29439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 rot="5400000" flipH="1">
            <a:off x="6471938" y="4136978"/>
            <a:ext cx="1034074" cy="1008113"/>
          </a:xfrm>
          <a:prstGeom prst="bentArrow">
            <a:avLst>
              <a:gd name="adj1" fmla="val 6786"/>
              <a:gd name="adj2" fmla="val 13290"/>
              <a:gd name="adj3" fmla="val 25000"/>
              <a:gd name="adj4" fmla="val 29439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2185</TotalTime>
  <Words>413</Words>
  <Application>Microsoft Office PowerPoint</Application>
  <PresentationFormat>全屏显示(4:3)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聚合</vt:lpstr>
      <vt:lpstr>Delay Estimation of  Multi‐Stage Pedestrian Crossings</vt:lpstr>
      <vt:lpstr>What HCM says?</vt:lpstr>
      <vt:lpstr>But, what if…</vt:lpstr>
      <vt:lpstr>Intuitive and Numerical!</vt:lpstr>
      <vt:lpstr>Build a Tool</vt:lpstr>
      <vt:lpstr>Northeastern University Ped &amp; Bike Crossing Delay Calculator</vt:lpstr>
      <vt:lpstr>Calculation Example:  A two-stage crossing</vt:lpstr>
      <vt:lpstr>Calculation Report</vt:lpstr>
      <vt:lpstr>Calculation Example:  Diagonal crossing</vt:lpstr>
      <vt:lpstr>Calculation Report</vt:lpstr>
      <vt:lpstr>Short Cycle with Offset Crossing Phases</vt:lpstr>
      <vt:lpstr>Re-service for  Short Crossings </vt:lpstr>
      <vt:lpstr>Lead-Lag Sequencing to Facilitate Two-Way Pedestrian Progression</vt:lpstr>
      <vt:lpstr>Single Stage Crossing for Bikes  with Multi-Stage Crossing for Peds </vt:lpstr>
      <vt:lpstr>Single Stage Crossing for Bikes  with Multi-Stage Crossing for Peds </vt:lpstr>
      <vt:lpstr>Lead-Lag Sequencing to Facilitate Two-Stage Cyclist Left Turns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51</cp:revision>
  <dcterms:modified xsi:type="dcterms:W3CDTF">2015-03-03T23:39:30Z</dcterms:modified>
</cp:coreProperties>
</file>